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8.jpg" ContentType="image/jpg"/>
  <Override PartName="/ppt/media/image19.jpg" ContentType="image/jpg"/>
  <Override PartName="/ppt/media/image20.jpg" ContentType="image/jpg"/>
  <Override PartName="/ppt/media/image22.jpg" ContentType="image/jpg"/>
  <Override PartName="/ppt/media/image27.jpg" ContentType="image/jpg"/>
  <Override PartName="/ppt/media/image28.jpg" ContentType="image/jpg"/>
  <Override PartName="/ppt/media/image31.jpg" ContentType="image/jpg"/>
  <Override PartName="/ppt/media/image32.jpg" ContentType="image/jpg"/>
  <Override PartName="/ppt/media/image33.jpg" ContentType="image/jpg"/>
  <Override PartName="/ppt/media/image34.jpg" ContentType="image/jpg"/>
  <Override PartName="/ppt/media/image35.jpg" ContentType="image/jpg"/>
  <Override PartName="/ppt/media/image36.jpg" ContentType="image/jpg"/>
  <Override PartName="/ppt/media/image40.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61" r:id="rId2"/>
    <p:sldId id="367" r:id="rId3"/>
    <p:sldId id="363" r:id="rId4"/>
    <p:sldId id="277" r:id="rId5"/>
    <p:sldId id="278" r:id="rId6"/>
    <p:sldId id="295" r:id="rId7"/>
    <p:sldId id="296" r:id="rId8"/>
    <p:sldId id="297" r:id="rId9"/>
    <p:sldId id="298" r:id="rId10"/>
    <p:sldId id="279" r:id="rId11"/>
    <p:sldId id="280" r:id="rId12"/>
    <p:sldId id="281" r:id="rId13"/>
    <p:sldId id="282" r:id="rId14"/>
    <p:sldId id="283" r:id="rId15"/>
    <p:sldId id="284" r:id="rId16"/>
    <p:sldId id="285" r:id="rId17"/>
    <p:sldId id="286" r:id="rId18"/>
    <p:sldId id="287" r:id="rId19"/>
    <p:sldId id="299" r:id="rId20"/>
    <p:sldId id="317" r:id="rId21"/>
    <p:sldId id="318" r:id="rId22"/>
    <p:sldId id="300" r:id="rId23"/>
    <p:sldId id="319" r:id="rId24"/>
    <p:sldId id="320" r:id="rId25"/>
    <p:sldId id="301" r:id="rId26"/>
    <p:sldId id="321" r:id="rId27"/>
    <p:sldId id="322" r:id="rId28"/>
    <p:sldId id="323" r:id="rId29"/>
    <p:sldId id="324" r:id="rId30"/>
    <p:sldId id="325" r:id="rId31"/>
    <p:sldId id="326" r:id="rId32"/>
    <p:sldId id="327" r:id="rId33"/>
    <p:sldId id="328" r:id="rId34"/>
    <p:sldId id="302" r:id="rId35"/>
    <p:sldId id="337" r:id="rId36"/>
    <p:sldId id="303" r:id="rId37"/>
    <p:sldId id="304" r:id="rId38"/>
    <p:sldId id="305" r:id="rId39"/>
    <p:sldId id="306" r:id="rId40"/>
    <p:sldId id="338" r:id="rId41"/>
    <p:sldId id="307" r:id="rId42"/>
    <p:sldId id="339" r:id="rId43"/>
    <p:sldId id="340" r:id="rId44"/>
    <p:sldId id="308" r:id="rId45"/>
    <p:sldId id="341" r:id="rId46"/>
    <p:sldId id="342" r:id="rId47"/>
    <p:sldId id="357" r:id="rId48"/>
    <p:sldId id="309" r:id="rId49"/>
    <p:sldId id="310" r:id="rId50"/>
    <p:sldId id="311" r:id="rId51"/>
    <p:sldId id="312" r:id="rId52"/>
    <p:sldId id="313" r:id="rId53"/>
    <p:sldId id="358" r:id="rId54"/>
    <p:sldId id="359" r:id="rId55"/>
    <p:sldId id="314" r:id="rId56"/>
    <p:sldId id="315" r:id="rId57"/>
    <p:sldId id="316" r:id="rId58"/>
    <p:sldId id="329" r:id="rId59"/>
    <p:sldId id="330" r:id="rId60"/>
    <p:sldId id="332" r:id="rId61"/>
    <p:sldId id="360" r:id="rId62"/>
    <p:sldId id="333" r:id="rId63"/>
    <p:sldId id="334" r:id="rId64"/>
    <p:sldId id="335" r:id="rId65"/>
    <p:sldId id="336" r:id="rId66"/>
    <p:sldId id="364" r:id="rId67"/>
    <p:sldId id="368" r:id="rId68"/>
    <p:sldId id="36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39442-ACA1-45E9-A746-3A369AE09121}" type="datetimeFigureOut">
              <a:rPr lang="en-IN" smtClean="0"/>
              <a:t>24-09-2022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1EEB62-B3BD-48F1-8089-7581331DB5B9}" type="slidenum">
              <a:rPr lang="en-IN" smtClean="0"/>
              <a:t>‹#›</a:t>
            </a:fld>
            <a:endParaRPr lang="en-IN"/>
          </a:p>
        </p:txBody>
      </p:sp>
    </p:spTree>
    <p:extLst>
      <p:ext uri="{BB962C8B-B14F-4D97-AF65-F5344CB8AC3E}">
        <p14:creationId xmlns:p14="http://schemas.microsoft.com/office/powerpoint/2010/main" val="1766258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D8A4DED3-9E84-469F-8F15-9B019521DD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D688E10B-F41F-48BB-98EA-7AD717486D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宋体" panose="02010600030101010101" pitchFamily="2" charset="-122"/>
            </a:endParaRPr>
          </a:p>
        </p:txBody>
      </p:sp>
      <p:sp>
        <p:nvSpPr>
          <p:cNvPr id="162820" name="Slide Number Placeholder 3">
            <a:extLst>
              <a:ext uri="{FF2B5EF4-FFF2-40B4-BE49-F238E27FC236}">
                <a16:creationId xmlns:a16="http://schemas.microsoft.com/office/drawing/2014/main" id="{50E7E69F-5987-4410-AD26-431559A315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99DDFB6F-349E-47E9-82CC-EE3C521D8819}" type="slidenum">
              <a:rPr lang="en-US" altLang="en-US" smtClean="0">
                <a:latin typeface="Arial" panose="020B0604020202020204" pitchFamily="34" charset="0"/>
              </a:rPr>
              <a:pPr>
                <a:spcBef>
                  <a:spcPct val="0"/>
                </a:spcBef>
              </a:pPr>
              <a:t>68</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3F5D-3E4C-450F-B320-39ED174923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860B4E6-496E-4EE7-A49A-6B34D9F8D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CA4A39E-91DE-4244-96B9-4170ACB98428}"/>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5" name="Footer Placeholder 4">
            <a:extLst>
              <a:ext uri="{FF2B5EF4-FFF2-40B4-BE49-F238E27FC236}">
                <a16:creationId xmlns:a16="http://schemas.microsoft.com/office/drawing/2014/main" id="{9E3271FF-561A-4F7C-B3ED-91639AF846B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72D3B3F-4A60-4D8F-B1A7-BD7A63675DB7}"/>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406202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F2F11-3D0E-4A6B-AB18-16644B4855D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5E03966-B247-4794-BF09-6261E9765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53AF39F-8AF5-426A-81C4-4F167514E61D}"/>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5" name="Footer Placeholder 4">
            <a:extLst>
              <a:ext uri="{FF2B5EF4-FFF2-40B4-BE49-F238E27FC236}">
                <a16:creationId xmlns:a16="http://schemas.microsoft.com/office/drawing/2014/main" id="{E912A0D4-532F-4A59-868D-0EDDB27CAB8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9CF6C26-8CB4-431E-8F38-88370B992067}"/>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2402925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D13FCA-F93A-4F6B-AF3B-BFF8E51C07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2DE6934-C858-40DC-A873-F1D6F40794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61C41DF-5F61-4546-8051-4A91FF56AF7A}"/>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5" name="Footer Placeholder 4">
            <a:extLst>
              <a:ext uri="{FF2B5EF4-FFF2-40B4-BE49-F238E27FC236}">
                <a16:creationId xmlns:a16="http://schemas.microsoft.com/office/drawing/2014/main" id="{7DE96B55-283D-4D06-BD71-B435E266A55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8FA1116-72D6-4E07-B5AC-8ABE5E6EB89D}"/>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74672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CBC4A-A0DB-4994-BBAB-149E25AD33A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B294EAC-6B31-4086-BF41-6C5CB83242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A7C7D08-DF4A-4C0D-9D12-C5D4D4F1D219}"/>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5" name="Footer Placeholder 4">
            <a:extLst>
              <a:ext uri="{FF2B5EF4-FFF2-40B4-BE49-F238E27FC236}">
                <a16:creationId xmlns:a16="http://schemas.microsoft.com/office/drawing/2014/main" id="{92E93B32-F698-4822-9355-D4BBB53842A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EFB1E60-658B-4F01-8B17-23F64FBECFF4}"/>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389353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02A7F-2A88-47BB-A2B3-91134A877C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EE34131B-2780-4A89-BC02-3FFF21DA99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DC791-5FEA-4317-9904-BC6187DBF0B6}"/>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5" name="Footer Placeholder 4">
            <a:extLst>
              <a:ext uri="{FF2B5EF4-FFF2-40B4-BE49-F238E27FC236}">
                <a16:creationId xmlns:a16="http://schemas.microsoft.com/office/drawing/2014/main" id="{B02F33EE-4224-404D-ABE1-A0967728F7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18E23BE-C242-46AF-88CD-6F267EAAEDAD}"/>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5303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3F9C-0AD9-496A-BEED-0925BBE3DF5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D1F8F10-21E7-4884-8F7D-D4EBC708F7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6351F11-27A3-40CA-B991-2D0896399F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EC6F0BD1-0161-4FB6-AE55-B3BFE48B4528}"/>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6" name="Footer Placeholder 5">
            <a:extLst>
              <a:ext uri="{FF2B5EF4-FFF2-40B4-BE49-F238E27FC236}">
                <a16:creationId xmlns:a16="http://schemas.microsoft.com/office/drawing/2014/main" id="{D1440729-CFB2-4D86-B66E-33E1EE9C680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153608-ADFC-4B4F-BA56-A48A5E8CC5E8}"/>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389638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DF8A-1D49-44EF-8E59-E5901C264FE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ACED091-AD6C-4BA8-8C6E-3040DCD25D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D2D802-8085-4ED1-ACCB-1DD292D2B0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3BB1E03-7EF0-4F0E-B1FA-813AD7DB4C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E81F18-E513-4E15-A23D-98606FD1FB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8C36C50-7990-45F1-9B9B-10A95575A68A}"/>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8" name="Footer Placeholder 7">
            <a:extLst>
              <a:ext uri="{FF2B5EF4-FFF2-40B4-BE49-F238E27FC236}">
                <a16:creationId xmlns:a16="http://schemas.microsoft.com/office/drawing/2014/main" id="{978F052D-78C5-41F0-A051-A38EC6861A4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61948A7-FC44-479E-B330-85F1C9C1EC1A}"/>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40089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6D29-BF3F-4712-AC9F-FC41494EFC9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6FA20D7-DE76-4FBA-B97D-2AE31252823A}"/>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4" name="Footer Placeholder 3">
            <a:extLst>
              <a:ext uri="{FF2B5EF4-FFF2-40B4-BE49-F238E27FC236}">
                <a16:creationId xmlns:a16="http://schemas.microsoft.com/office/drawing/2014/main" id="{AD9FECE4-0BF3-4A68-B477-54600DE3EA6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35897E05-3DEF-4117-B21A-0778B4E8FEA9}"/>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3404522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789825-E1B6-43BA-9E3A-9A6CA2DD9ADC}"/>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3" name="Footer Placeholder 2">
            <a:extLst>
              <a:ext uri="{FF2B5EF4-FFF2-40B4-BE49-F238E27FC236}">
                <a16:creationId xmlns:a16="http://schemas.microsoft.com/office/drawing/2014/main" id="{3FDB4C65-4A71-4942-A5AF-B424B825495C}"/>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B3946AB-1E38-4BC0-99FD-6A5072749756}"/>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3536563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8151-6F27-4695-AB16-01F1A90BA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2F40B4D-9FAA-40CB-B761-2E4338A8A8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BF93968-34B3-489F-87C4-2548A5F0A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4E3D2-E7D1-48A0-9B7B-34925F69F6F0}"/>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6" name="Footer Placeholder 5">
            <a:extLst>
              <a:ext uri="{FF2B5EF4-FFF2-40B4-BE49-F238E27FC236}">
                <a16:creationId xmlns:a16="http://schemas.microsoft.com/office/drawing/2014/main" id="{1983864F-F964-4432-886D-015F3CB6A86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B67DC36-5884-46B9-97D5-C60CEC56D408}"/>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180055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20326-8239-4BAC-A2FF-C357ECC11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57A8FDB-0852-4AC5-A601-4DC89DA47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64DAF54-BFE5-4080-9141-60D8D4C4D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E6ED0A-1042-4110-8DC4-B510366BC9FC}"/>
              </a:ext>
            </a:extLst>
          </p:cNvPr>
          <p:cNvSpPr>
            <a:spLocks noGrp="1"/>
          </p:cNvSpPr>
          <p:nvPr>
            <p:ph type="dt" sz="half" idx="10"/>
          </p:nvPr>
        </p:nvSpPr>
        <p:spPr/>
        <p:txBody>
          <a:bodyPr/>
          <a:lstStyle/>
          <a:p>
            <a:fld id="{C77E0A40-EC0A-4D07-903F-73B49FFF39D0}" type="datetimeFigureOut">
              <a:rPr lang="en-IN" smtClean="0"/>
              <a:t>24-09-2022</a:t>
            </a:fld>
            <a:endParaRPr lang="en-IN"/>
          </a:p>
        </p:txBody>
      </p:sp>
      <p:sp>
        <p:nvSpPr>
          <p:cNvPr id="6" name="Footer Placeholder 5">
            <a:extLst>
              <a:ext uri="{FF2B5EF4-FFF2-40B4-BE49-F238E27FC236}">
                <a16:creationId xmlns:a16="http://schemas.microsoft.com/office/drawing/2014/main" id="{ACBF8D0D-F8D0-4E89-8466-E3C1ABFF519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1F8E17D-B032-40C0-8CF6-F2C5B6061E7D}"/>
              </a:ext>
            </a:extLst>
          </p:cNvPr>
          <p:cNvSpPr>
            <a:spLocks noGrp="1"/>
          </p:cNvSpPr>
          <p:nvPr>
            <p:ph type="sldNum" sz="quarter" idx="12"/>
          </p:nvPr>
        </p:nvSpPr>
        <p:spPr/>
        <p:txBody>
          <a:bodyPr/>
          <a:lstStyle/>
          <a:p>
            <a:fld id="{16DAF084-0D5A-4271-A9FB-C1E17173DBC5}" type="slidenum">
              <a:rPr lang="en-IN" smtClean="0"/>
              <a:t>‹#›</a:t>
            </a:fld>
            <a:endParaRPr lang="en-IN"/>
          </a:p>
        </p:txBody>
      </p:sp>
    </p:spTree>
    <p:extLst>
      <p:ext uri="{BB962C8B-B14F-4D97-AF65-F5344CB8AC3E}">
        <p14:creationId xmlns:p14="http://schemas.microsoft.com/office/powerpoint/2010/main" val="383903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1AF5A-99DC-4E14-B580-6EF8BD00ED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176D2D8-82AF-469C-862E-4E4B8A9FCA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989841F-C7E0-4B6D-B339-E7845482E2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E0A40-EC0A-4D07-903F-73B49FFF39D0}" type="datetimeFigureOut">
              <a:rPr lang="en-IN" smtClean="0"/>
              <a:t>24-09-2022</a:t>
            </a:fld>
            <a:endParaRPr lang="en-IN"/>
          </a:p>
        </p:txBody>
      </p:sp>
      <p:sp>
        <p:nvSpPr>
          <p:cNvPr id="5" name="Footer Placeholder 4">
            <a:extLst>
              <a:ext uri="{FF2B5EF4-FFF2-40B4-BE49-F238E27FC236}">
                <a16:creationId xmlns:a16="http://schemas.microsoft.com/office/drawing/2014/main" id="{C67DC5DE-BABA-469D-AE46-125897715A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17C4A76-A18B-4C85-A950-18831715E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AF084-0D5A-4271-A9FB-C1E17173DBC5}" type="slidenum">
              <a:rPr lang="en-IN" smtClean="0"/>
              <a:t>‹#›</a:t>
            </a:fld>
            <a:endParaRPr lang="en-IN"/>
          </a:p>
        </p:txBody>
      </p:sp>
    </p:spTree>
    <p:extLst>
      <p:ext uri="{BB962C8B-B14F-4D97-AF65-F5344CB8AC3E}">
        <p14:creationId xmlns:p14="http://schemas.microsoft.com/office/powerpoint/2010/main" val="3503058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a:extLst>
              <a:ext uri="{FF2B5EF4-FFF2-40B4-BE49-F238E27FC236}">
                <a16:creationId xmlns:a16="http://schemas.microsoft.com/office/drawing/2014/main" id="{08E7E7CA-98A2-424D-B797-426CE4911D9E}"/>
              </a:ext>
            </a:extLst>
          </p:cNvPr>
          <p:cNvSpPr txBox="1">
            <a:spLocks noChangeArrowheads="1"/>
          </p:cNvSpPr>
          <p:nvPr/>
        </p:nvSpPr>
        <p:spPr bwMode="auto">
          <a:xfrm>
            <a:off x="443752" y="1130301"/>
            <a:ext cx="11591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IN" altLang="en-US" sz="3000" u="sng" dirty="0">
                <a:latin typeface="Times New Roman" panose="02020603050405020304" pitchFamily="18" charset="0"/>
                <a:cs typeface="Times New Roman" panose="02020603050405020304" pitchFamily="18" charset="0"/>
              </a:rPr>
              <a:t>RUNGTA COLLEGE OF DENTAL SCIENCES AND RESEARCH</a:t>
            </a:r>
          </a:p>
        </p:txBody>
      </p:sp>
      <p:sp>
        <p:nvSpPr>
          <p:cNvPr id="15363" name="TextBox 4">
            <a:extLst>
              <a:ext uri="{FF2B5EF4-FFF2-40B4-BE49-F238E27FC236}">
                <a16:creationId xmlns:a16="http://schemas.microsoft.com/office/drawing/2014/main" id="{1D73653B-8E3E-43FD-930C-2510548CCB6C}"/>
              </a:ext>
            </a:extLst>
          </p:cNvPr>
          <p:cNvSpPr txBox="1">
            <a:spLocks noChangeArrowheads="1"/>
          </p:cNvSpPr>
          <p:nvPr/>
        </p:nvSpPr>
        <p:spPr bwMode="auto">
          <a:xfrm>
            <a:off x="2028826" y="2379663"/>
            <a:ext cx="82899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IN" altLang="en-US" sz="3000" u="sng" dirty="0">
                <a:latin typeface="Times New Roman" panose="02020603050405020304" pitchFamily="18" charset="0"/>
                <a:cs typeface="Times New Roman" panose="02020603050405020304" pitchFamily="18" charset="0"/>
              </a:rPr>
              <a:t>Dental Cast Surveyor and Surveying </a:t>
            </a:r>
            <a:r>
              <a:rPr lang="en-IN" altLang="en-US" sz="3000" u="sng" dirty="0" err="1">
                <a:latin typeface="Times New Roman" panose="02020603050405020304" pitchFamily="18" charset="0"/>
                <a:cs typeface="Times New Roman" panose="02020603050405020304" pitchFamily="18" charset="0"/>
              </a:rPr>
              <a:t>Procedure.Path</a:t>
            </a:r>
            <a:r>
              <a:rPr lang="en-IN" altLang="en-US" sz="3000" u="sng" dirty="0">
                <a:latin typeface="Times New Roman" panose="02020603050405020304" pitchFamily="18" charset="0"/>
                <a:cs typeface="Times New Roman" panose="02020603050405020304" pitchFamily="18" charset="0"/>
              </a:rPr>
              <a:t> of insertion and Removal</a:t>
            </a:r>
          </a:p>
          <a:p>
            <a:pPr algn="ctr"/>
            <a:r>
              <a:rPr lang="en-IN" altLang="en-US" sz="3000" u="sng" dirty="0">
                <a:latin typeface="Times New Roman" panose="02020603050405020304" pitchFamily="18" charset="0"/>
                <a:cs typeface="Times New Roman" panose="02020603050405020304" pitchFamily="18" charset="0"/>
              </a:rPr>
              <a:t>Part 2</a:t>
            </a:r>
          </a:p>
          <a:p>
            <a:pPr algn="ctr"/>
            <a:endParaRPr lang="en-IN" altLang="en-US" sz="3000" u="sng" dirty="0">
              <a:latin typeface="Times New Roman" panose="02020603050405020304" pitchFamily="18" charset="0"/>
              <a:cs typeface="Times New Roman" panose="02020603050405020304" pitchFamily="18" charset="0"/>
            </a:endParaRPr>
          </a:p>
          <a:p>
            <a:pPr algn="ctr"/>
            <a:r>
              <a:rPr lang="en-IN" altLang="en-US" sz="3000" u="sng" dirty="0">
                <a:latin typeface="Times New Roman" panose="02020603050405020304" pitchFamily="18" charset="0"/>
                <a:cs typeface="Times New Roman" panose="02020603050405020304" pitchFamily="18" charset="0"/>
              </a:rPr>
              <a:t>Dept of Prosthodontics</a:t>
            </a:r>
          </a:p>
          <a:p>
            <a:pPr algn="ctr"/>
            <a:r>
              <a:rPr lang="en-IN" altLang="en-US" sz="3000" u="sng" dirty="0">
                <a:latin typeface="Times New Roman" panose="02020603050405020304" pitchFamily="18" charset="0"/>
                <a:cs typeface="Times New Roman" panose="02020603050405020304" pitchFamily="18" charset="0"/>
              </a:rPr>
              <a:t>3</a:t>
            </a:r>
            <a:r>
              <a:rPr lang="en-IN" altLang="en-US" sz="3000" u="sng" baseline="30000" dirty="0">
                <a:latin typeface="Times New Roman" panose="02020603050405020304" pitchFamily="18" charset="0"/>
                <a:cs typeface="Times New Roman" panose="02020603050405020304" pitchFamily="18" charset="0"/>
              </a:rPr>
              <a:t>rd</a:t>
            </a:r>
            <a:r>
              <a:rPr lang="en-IN" altLang="en-US" sz="3000" u="sng" dirty="0">
                <a:latin typeface="Times New Roman" panose="02020603050405020304" pitchFamily="18" charset="0"/>
                <a:cs typeface="Times New Roman" panose="02020603050405020304" pitchFamily="18" charset="0"/>
              </a:rPr>
              <a:t> Year BDS</a:t>
            </a:r>
          </a:p>
        </p:txBody>
      </p:sp>
      <p:sp>
        <p:nvSpPr>
          <p:cNvPr id="15364" name="TextBox 6">
            <a:extLst>
              <a:ext uri="{FF2B5EF4-FFF2-40B4-BE49-F238E27FC236}">
                <a16:creationId xmlns:a16="http://schemas.microsoft.com/office/drawing/2014/main" id="{6438BA55-E8CB-4E73-99EA-36CF3C2579F3}"/>
              </a:ext>
            </a:extLst>
          </p:cNvPr>
          <p:cNvSpPr txBox="1">
            <a:spLocks noChangeArrowheads="1"/>
          </p:cNvSpPr>
          <p:nvPr/>
        </p:nvSpPr>
        <p:spPr bwMode="auto">
          <a:xfrm>
            <a:off x="7651376" y="4787153"/>
            <a:ext cx="26673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IN" altLang="en-US" b="1" u="sng" dirty="0"/>
              <a:t>Presented By:</a:t>
            </a:r>
          </a:p>
          <a:p>
            <a:r>
              <a:rPr lang="en-IN" altLang="en-US" dirty="0"/>
              <a:t> </a:t>
            </a:r>
          </a:p>
          <a:p>
            <a:r>
              <a:rPr lang="en-IN" altLang="en-US" dirty="0" err="1"/>
              <a:t>Dr.Shilpi</a:t>
            </a:r>
            <a:r>
              <a:rPr lang="en-IN" altLang="en-US" dirty="0"/>
              <a:t> </a:t>
            </a:r>
            <a:r>
              <a:rPr lang="en-IN" altLang="en-US" dirty="0" err="1"/>
              <a:t>Karpathak</a:t>
            </a:r>
            <a:endParaRPr lang="en-IN" altLang="en-US" dirty="0"/>
          </a:p>
          <a:p>
            <a:r>
              <a:rPr lang="en-IN" altLang="en-US" dirty="0"/>
              <a:t>Professor</a:t>
            </a:r>
          </a:p>
          <a:p>
            <a:r>
              <a:rPr lang="en-IN" altLang="en-US" dirty="0"/>
              <a:t>Dept of Prosthodontics</a:t>
            </a:r>
          </a:p>
          <a:p>
            <a:endParaRPr lang="en-IN" altLang="en-US" dirty="0"/>
          </a:p>
        </p:txBody>
      </p:sp>
      <p:pic>
        <p:nvPicPr>
          <p:cNvPr id="5" name="Picture 4">
            <a:extLst>
              <a:ext uri="{FF2B5EF4-FFF2-40B4-BE49-F238E27FC236}">
                <a16:creationId xmlns:a16="http://schemas.microsoft.com/office/drawing/2014/main" id="{31799B23-1417-4DD9-AAE2-D08E9BDE615D}"/>
              </a:ext>
            </a:extLst>
          </p:cNvPr>
          <p:cNvPicPr>
            <a:picLocks noChangeAspect="1"/>
          </p:cNvPicPr>
          <p:nvPr/>
        </p:nvPicPr>
        <p:blipFill rotWithShape="1">
          <a:blip r:embed="rId2">
            <a:extLst>
              <a:ext uri="{28A0092B-C50C-407E-A947-70E740481C1C}">
                <a14:useLocalDpi xmlns:a14="http://schemas.microsoft.com/office/drawing/2010/main" val="0"/>
              </a:ext>
            </a:extLst>
          </a:blip>
          <a:srcRect l="15781" r="15781"/>
          <a:stretch/>
        </p:blipFill>
        <p:spPr>
          <a:xfrm>
            <a:off x="156883" y="0"/>
            <a:ext cx="1035614" cy="11787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BBA0-0EC9-473B-A81A-125E906A797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D346D5C-7CF9-4F5F-A094-7534471DB303}"/>
              </a:ext>
            </a:extLst>
          </p:cNvPr>
          <p:cNvSpPr>
            <a:spLocks noGrp="1"/>
          </p:cNvSpPr>
          <p:nvPr>
            <p:ph idx="1"/>
          </p:nvPr>
        </p:nvSpPr>
        <p:spPr/>
        <p:txBody>
          <a:bodyPr/>
          <a:lstStyle/>
          <a:p>
            <a:r>
              <a:rPr lang="en-US" dirty="0"/>
              <a:t>In general, anteroposterior tilts will influence the guiding planes, while the right and left lateral tilts will change amount of the retentive undercuts, which in turn will affect placement of retentive and reciprocal arms.</a:t>
            </a:r>
            <a:endParaRPr lang="en-IN" dirty="0"/>
          </a:p>
        </p:txBody>
      </p:sp>
    </p:spTree>
    <p:extLst>
      <p:ext uri="{BB962C8B-B14F-4D97-AF65-F5344CB8AC3E}">
        <p14:creationId xmlns:p14="http://schemas.microsoft.com/office/powerpoint/2010/main" val="248002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4E6E-52F2-4DD6-90F3-80C520FE07C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FF5E9EB-EE58-42E2-BF0E-3723B377DAEF}"/>
              </a:ext>
            </a:extLst>
          </p:cNvPr>
          <p:cNvSpPr>
            <a:spLocks noGrp="1"/>
          </p:cNvSpPr>
          <p:nvPr>
            <p:ph idx="1"/>
          </p:nvPr>
        </p:nvSpPr>
        <p:spPr/>
        <p:txBody>
          <a:bodyPr>
            <a:normAutofit fontScale="92500" lnSpcReduction="10000"/>
          </a:bodyPr>
          <a:lstStyle/>
          <a:p>
            <a:pPr algn="just"/>
            <a:r>
              <a:rPr lang="en-US" dirty="0"/>
              <a:t>Path of placement or insertion-As previously noted, the tilt of the cast determines at what angle the partial denture will seat over the remaining teeth. This angle is referred to as the path of placement. All the various factors that influence this seating of the restoration should be considered to determine the final path. It will always be parallel to the vertical arm of surveyor</a:t>
            </a:r>
          </a:p>
          <a:p>
            <a:pPr algn="just"/>
            <a:r>
              <a:rPr lang="en-US" dirty="0"/>
              <a:t>The number of paths of placement may be single or multiple depending on whether the edentulous space is tooth borne or distal extensions. If it is completely tooth borne like a class III situation, then the prosthesis will have a single path of placement. In case of Kennedy’s class II with a modification on the opposite side, again there will be a single path as the same is controlled by the guide planes on the tooth bound side</a:t>
            </a:r>
            <a:endParaRPr lang="en-IN" dirty="0"/>
          </a:p>
        </p:txBody>
      </p:sp>
    </p:spTree>
    <p:extLst>
      <p:ext uri="{BB962C8B-B14F-4D97-AF65-F5344CB8AC3E}">
        <p14:creationId xmlns:p14="http://schemas.microsoft.com/office/powerpoint/2010/main" val="3110016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2CC2-F121-449A-8CCF-0C033102633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3B1666A-A588-4E40-87F7-95CBA3C3127A}"/>
              </a:ext>
            </a:extLst>
          </p:cNvPr>
          <p:cNvSpPr>
            <a:spLocks noGrp="1"/>
          </p:cNvSpPr>
          <p:nvPr>
            <p:ph idx="1"/>
          </p:nvPr>
        </p:nvSpPr>
        <p:spPr/>
        <p:txBody>
          <a:bodyPr/>
          <a:lstStyle/>
          <a:p>
            <a:pPr algn="just"/>
            <a:r>
              <a:rPr lang="en-US" dirty="0"/>
              <a:t>In a class I situation, there will be multiple paths of entry and exit of prosthesis on the abutments and additional guide planes on lingual surfaces of other teeth may be needed to restrict the number of paths . The class IV situation will usually have a single path parallel to the proximal surface of abutment teeth</a:t>
            </a:r>
            <a:endParaRPr lang="en-IN" dirty="0"/>
          </a:p>
        </p:txBody>
      </p:sp>
    </p:spTree>
    <p:extLst>
      <p:ext uri="{BB962C8B-B14F-4D97-AF65-F5344CB8AC3E}">
        <p14:creationId xmlns:p14="http://schemas.microsoft.com/office/powerpoint/2010/main" val="3165185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C67E2-B96E-4067-B5D1-00CEE58D82AA}"/>
              </a:ext>
            </a:extLst>
          </p:cNvPr>
          <p:cNvSpPr>
            <a:spLocks noGrp="1"/>
          </p:cNvSpPr>
          <p:nvPr>
            <p:ph type="title"/>
          </p:nvPr>
        </p:nvSpPr>
        <p:spPr/>
        <p:txBody>
          <a:bodyPr/>
          <a:lstStyle/>
          <a:p>
            <a:r>
              <a:rPr lang="en-US" dirty="0"/>
              <a:t>Factors affecting the path of insertion:</a:t>
            </a:r>
            <a:endParaRPr lang="en-IN" dirty="0"/>
          </a:p>
        </p:txBody>
      </p:sp>
      <p:sp>
        <p:nvSpPr>
          <p:cNvPr id="3" name="Content Placeholder 2">
            <a:extLst>
              <a:ext uri="{FF2B5EF4-FFF2-40B4-BE49-F238E27FC236}">
                <a16:creationId xmlns:a16="http://schemas.microsoft.com/office/drawing/2014/main" id="{3A06F591-8338-4275-8975-1DFA7B7B3D67}"/>
              </a:ext>
            </a:extLst>
          </p:cNvPr>
          <p:cNvSpPr>
            <a:spLocks noGrp="1"/>
          </p:cNvSpPr>
          <p:nvPr>
            <p:ph idx="1"/>
          </p:nvPr>
        </p:nvSpPr>
        <p:spPr/>
        <p:txBody>
          <a:bodyPr/>
          <a:lstStyle/>
          <a:p>
            <a:pPr algn="just"/>
            <a:r>
              <a:rPr lang="en-US" dirty="0"/>
              <a:t>It may be impossible to achieve the optimum among all factors which affect the path of insertion as one or other may need to be compromised. It is only clinical judgment which finally dictates and may be compromised without sacrificing the quality of service.</a:t>
            </a:r>
            <a:endParaRPr lang="en-IN" dirty="0"/>
          </a:p>
        </p:txBody>
      </p:sp>
    </p:spTree>
    <p:extLst>
      <p:ext uri="{BB962C8B-B14F-4D97-AF65-F5344CB8AC3E}">
        <p14:creationId xmlns:p14="http://schemas.microsoft.com/office/powerpoint/2010/main" val="4025852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F623-3856-42DD-876A-B56369D2D255}"/>
              </a:ext>
            </a:extLst>
          </p:cNvPr>
          <p:cNvSpPr>
            <a:spLocks noGrp="1"/>
          </p:cNvSpPr>
          <p:nvPr>
            <p:ph type="title"/>
          </p:nvPr>
        </p:nvSpPr>
        <p:spPr/>
        <p:txBody>
          <a:bodyPr>
            <a:normAutofit fontScale="90000"/>
          </a:bodyPr>
          <a:lstStyle/>
          <a:p>
            <a:r>
              <a:rPr lang="en-US" dirty="0"/>
              <a:t>The following four factors should be considered before final path of placement is selected.</a:t>
            </a:r>
            <a:endParaRPr lang="en-IN" dirty="0"/>
          </a:p>
        </p:txBody>
      </p:sp>
      <p:sp>
        <p:nvSpPr>
          <p:cNvPr id="3" name="Content Placeholder 2">
            <a:extLst>
              <a:ext uri="{FF2B5EF4-FFF2-40B4-BE49-F238E27FC236}">
                <a16:creationId xmlns:a16="http://schemas.microsoft.com/office/drawing/2014/main" id="{DF67D2DE-EE76-4C5D-B635-654549D1492B}"/>
              </a:ext>
            </a:extLst>
          </p:cNvPr>
          <p:cNvSpPr>
            <a:spLocks noGrp="1"/>
          </p:cNvSpPr>
          <p:nvPr>
            <p:ph idx="1"/>
          </p:nvPr>
        </p:nvSpPr>
        <p:spPr/>
        <p:txBody>
          <a:bodyPr/>
          <a:lstStyle/>
          <a:p>
            <a:r>
              <a:rPr lang="en-IN" dirty="0"/>
              <a:t>1. Retentive undercuts</a:t>
            </a:r>
          </a:p>
          <a:p>
            <a:r>
              <a:rPr lang="en-IN" dirty="0"/>
              <a:t>2. Interferences</a:t>
            </a:r>
          </a:p>
          <a:p>
            <a:r>
              <a:rPr lang="en-IN" dirty="0"/>
              <a:t>3. Aesthetics</a:t>
            </a:r>
          </a:p>
          <a:p>
            <a:r>
              <a:rPr lang="en-IN" dirty="0"/>
              <a:t>4. Guiding planes</a:t>
            </a:r>
          </a:p>
        </p:txBody>
      </p:sp>
    </p:spTree>
    <p:extLst>
      <p:ext uri="{BB962C8B-B14F-4D97-AF65-F5344CB8AC3E}">
        <p14:creationId xmlns:p14="http://schemas.microsoft.com/office/powerpoint/2010/main" val="2716726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4C58-E2D1-4433-91DC-F963C6A918C5}"/>
              </a:ext>
            </a:extLst>
          </p:cNvPr>
          <p:cNvSpPr>
            <a:spLocks noGrp="1"/>
          </p:cNvSpPr>
          <p:nvPr>
            <p:ph type="title"/>
          </p:nvPr>
        </p:nvSpPr>
        <p:spPr/>
        <p:txBody>
          <a:bodyPr/>
          <a:lstStyle/>
          <a:p>
            <a:r>
              <a:rPr lang="en-IN" dirty="0"/>
              <a:t>1. Retentive undercuts</a:t>
            </a:r>
          </a:p>
        </p:txBody>
      </p:sp>
      <p:sp>
        <p:nvSpPr>
          <p:cNvPr id="3" name="Content Placeholder 2">
            <a:extLst>
              <a:ext uri="{FF2B5EF4-FFF2-40B4-BE49-F238E27FC236}">
                <a16:creationId xmlns:a16="http://schemas.microsoft.com/office/drawing/2014/main" id="{30B57F15-E6F6-4D62-90C6-5E8170E2B6B3}"/>
              </a:ext>
            </a:extLst>
          </p:cNvPr>
          <p:cNvSpPr>
            <a:spLocks noGrp="1"/>
          </p:cNvSpPr>
          <p:nvPr>
            <p:ph idx="1"/>
          </p:nvPr>
        </p:nvSpPr>
        <p:spPr/>
        <p:txBody>
          <a:bodyPr/>
          <a:lstStyle/>
          <a:p>
            <a:pPr algn="just"/>
            <a:r>
              <a:rPr lang="en-US" dirty="0"/>
              <a:t>The most important rule to consider is that retentive undercuts must be present on the abutment teeth at the horizontal or 0° tilt. As dislodging forces are always perpendicular to the horizontal plane, even if cast is tilted to create undercuts on the abutments , there will still be no resistance to forces in this direction. This is first checked using the </a:t>
            </a:r>
            <a:r>
              <a:rPr lang="en-US" dirty="0" err="1"/>
              <a:t>analysing</a:t>
            </a:r>
            <a:r>
              <a:rPr lang="en-US" dirty="0"/>
              <a:t> rod attached to the vertical arm and examining the buccal surface of the abutments</a:t>
            </a:r>
            <a:endParaRPr lang="en-IN" dirty="0"/>
          </a:p>
        </p:txBody>
      </p:sp>
    </p:spTree>
    <p:extLst>
      <p:ext uri="{BB962C8B-B14F-4D97-AF65-F5344CB8AC3E}">
        <p14:creationId xmlns:p14="http://schemas.microsoft.com/office/powerpoint/2010/main" val="3964122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78269-8D9B-4B3C-94FE-0FED5F80A84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D21E8D6-0032-4EC5-8AF5-AC217F367160}"/>
              </a:ext>
            </a:extLst>
          </p:cNvPr>
          <p:cNvSpPr>
            <a:spLocks noGrp="1"/>
          </p:cNvSpPr>
          <p:nvPr>
            <p:ph idx="1"/>
          </p:nvPr>
        </p:nvSpPr>
        <p:spPr/>
        <p:txBody>
          <a:bodyPr>
            <a:normAutofit/>
          </a:bodyPr>
          <a:lstStyle/>
          <a:p>
            <a:pPr algn="just"/>
            <a:r>
              <a:rPr lang="en-US" dirty="0"/>
              <a:t>If undercuts are not present, they must be created. This can be done by recontouring the buccal surface if only slight modification is needed. Otherwise a crown is made on the abutment with the desired undercut. </a:t>
            </a:r>
          </a:p>
          <a:p>
            <a:pPr marL="0" indent="0" algn="just">
              <a:buNone/>
            </a:pPr>
            <a:r>
              <a:rPr lang="en-US" dirty="0"/>
              <a:t>• When retentive undercuts are found at horizontal tilt, it may be changed to alter the amount of undercut on abutments . Tilting is also used to increase the desirable undercuts and to decrease undesirable undercuts on abutments. The available undercuts could be distributed to obtain uniform retention. The right lateral tilt increases undercuts on buccal surfaces of teeth on right side and vice versa</a:t>
            </a:r>
            <a:endParaRPr lang="en-IN" dirty="0"/>
          </a:p>
        </p:txBody>
      </p:sp>
    </p:spTree>
    <p:extLst>
      <p:ext uri="{BB962C8B-B14F-4D97-AF65-F5344CB8AC3E}">
        <p14:creationId xmlns:p14="http://schemas.microsoft.com/office/powerpoint/2010/main" val="501914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81CA1-120E-44DB-BE4B-08BC4B2D4AF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FBC94C1-345F-419C-8CA1-1D49EE20E92D}"/>
              </a:ext>
            </a:extLst>
          </p:cNvPr>
          <p:cNvSpPr>
            <a:spLocks noGrp="1"/>
          </p:cNvSpPr>
          <p:nvPr>
            <p:ph idx="1"/>
          </p:nvPr>
        </p:nvSpPr>
        <p:spPr/>
        <p:txBody>
          <a:bodyPr>
            <a:normAutofit lnSpcReduction="10000"/>
          </a:bodyPr>
          <a:lstStyle/>
          <a:p>
            <a:pPr algn="just"/>
            <a:r>
              <a:rPr lang="en-US" dirty="0"/>
              <a:t>Tilting can also lower the height of contour such that the retentive arm is placed at the gingival thirds of the abutment and not further occlusally. As already seen, this position of retentive arm enhances aesthetics and reduces the rotational forces transmitted by clasp on the abutments.</a:t>
            </a:r>
          </a:p>
          <a:p>
            <a:pPr algn="just"/>
            <a:r>
              <a:rPr lang="en-US" dirty="0"/>
              <a:t>The undercut gauge is then used to get the desired amount of undercut after the survey line is scribed on the abutment . A 0.010 inch undercut is ideal for chrome alloys. For gold alloys and wrought alloys, more undercut can be utilized. The retentive terminal should be placed either at the distobuccal or </a:t>
            </a:r>
            <a:r>
              <a:rPr lang="en-US" dirty="0" err="1"/>
              <a:t>mesiobuccal</a:t>
            </a:r>
            <a:r>
              <a:rPr lang="en-US" dirty="0"/>
              <a:t> line angle in the gingival third of the clinical crown of abutment.</a:t>
            </a:r>
            <a:endParaRPr lang="en-IN" dirty="0"/>
          </a:p>
        </p:txBody>
      </p:sp>
    </p:spTree>
    <p:extLst>
      <p:ext uri="{BB962C8B-B14F-4D97-AF65-F5344CB8AC3E}">
        <p14:creationId xmlns:p14="http://schemas.microsoft.com/office/powerpoint/2010/main" val="1593218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D9B39-276E-4819-871A-594CA2516ECB}"/>
              </a:ext>
            </a:extLst>
          </p:cNvPr>
          <p:cNvSpPr>
            <a:spLocks noGrp="1"/>
          </p:cNvSpPr>
          <p:nvPr>
            <p:ph type="title"/>
          </p:nvPr>
        </p:nvSpPr>
        <p:spPr/>
        <p:txBody>
          <a:bodyPr/>
          <a:lstStyle/>
          <a:p>
            <a:r>
              <a:rPr lang="en-IN" dirty="0"/>
              <a:t>2. Interferences</a:t>
            </a:r>
          </a:p>
        </p:txBody>
      </p:sp>
      <p:sp>
        <p:nvSpPr>
          <p:cNvPr id="3" name="Content Placeholder 2">
            <a:extLst>
              <a:ext uri="{FF2B5EF4-FFF2-40B4-BE49-F238E27FC236}">
                <a16:creationId xmlns:a16="http://schemas.microsoft.com/office/drawing/2014/main" id="{0A981227-F8E1-4580-96D6-278C8C0C7A5B}"/>
              </a:ext>
            </a:extLst>
          </p:cNvPr>
          <p:cNvSpPr>
            <a:spLocks noGrp="1"/>
          </p:cNvSpPr>
          <p:nvPr>
            <p:ph idx="1"/>
          </p:nvPr>
        </p:nvSpPr>
        <p:spPr/>
        <p:txBody>
          <a:bodyPr/>
          <a:lstStyle/>
          <a:p>
            <a:pPr algn="just"/>
            <a:r>
              <a:rPr lang="en-US" dirty="0"/>
              <a:t>Interferences to insertion of partial denture are mainly caused by: </a:t>
            </a:r>
          </a:p>
          <a:p>
            <a:pPr marL="571500" indent="-571500" algn="just">
              <a:buAutoNum type="romanLcPeriod"/>
            </a:pPr>
            <a:r>
              <a:rPr lang="en-US" dirty="0"/>
              <a:t>Teeth </a:t>
            </a:r>
          </a:p>
          <a:p>
            <a:pPr marL="0" indent="0" algn="just">
              <a:buNone/>
            </a:pPr>
            <a:r>
              <a:rPr lang="en-US" dirty="0"/>
              <a:t>ii. Soft tissue undercuts</a:t>
            </a:r>
          </a:p>
          <a:p>
            <a:pPr marL="0" indent="0" algn="just">
              <a:buNone/>
            </a:pPr>
            <a:r>
              <a:rPr lang="en-US" dirty="0"/>
              <a:t>iii. Bony prominences or exostoses </a:t>
            </a:r>
          </a:p>
          <a:p>
            <a:pPr marL="0" indent="0" algn="just">
              <a:buNone/>
            </a:pPr>
            <a:r>
              <a:rPr lang="en-US" dirty="0"/>
              <a:t>They have to be eliminated either by tilting the cast or rarely by surgery.</a:t>
            </a:r>
            <a:endParaRPr lang="en-IN" dirty="0"/>
          </a:p>
        </p:txBody>
      </p:sp>
    </p:spTree>
    <p:extLst>
      <p:ext uri="{BB962C8B-B14F-4D97-AF65-F5344CB8AC3E}">
        <p14:creationId xmlns:p14="http://schemas.microsoft.com/office/powerpoint/2010/main" val="1551914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8411E-5B77-419A-8D7E-59C4C475BC5E}"/>
              </a:ext>
            </a:extLst>
          </p:cNvPr>
          <p:cNvSpPr>
            <a:spLocks noGrp="1"/>
          </p:cNvSpPr>
          <p:nvPr>
            <p:ph type="title"/>
          </p:nvPr>
        </p:nvSpPr>
        <p:spPr/>
        <p:txBody>
          <a:bodyPr/>
          <a:lstStyle/>
          <a:p>
            <a:r>
              <a:rPr lang="en-IN" dirty="0"/>
              <a:t>Interferences in mandible</a:t>
            </a:r>
          </a:p>
        </p:txBody>
      </p:sp>
      <p:sp>
        <p:nvSpPr>
          <p:cNvPr id="3" name="Content Placeholder 2">
            <a:extLst>
              <a:ext uri="{FF2B5EF4-FFF2-40B4-BE49-F238E27FC236}">
                <a16:creationId xmlns:a16="http://schemas.microsoft.com/office/drawing/2014/main" id="{291FFA52-F231-48E6-877D-67D48951B8E2}"/>
              </a:ext>
            </a:extLst>
          </p:cNvPr>
          <p:cNvSpPr>
            <a:spLocks noGrp="1"/>
          </p:cNvSpPr>
          <p:nvPr>
            <p:ph idx="1"/>
          </p:nvPr>
        </p:nvSpPr>
        <p:spPr/>
        <p:txBody>
          <a:bodyPr>
            <a:normAutofit fontScale="92500" lnSpcReduction="10000"/>
          </a:bodyPr>
          <a:lstStyle/>
          <a:p>
            <a:pPr algn="just"/>
            <a:r>
              <a:rPr lang="en-US" dirty="0"/>
              <a:t>1. Lingual tori: If possible, relief can be provided under the major connector to minimize pressure on tori, but this can lead to compromise in thickness of major connector and tongue interference. The only other practical option is surgery to remove tori</a:t>
            </a:r>
          </a:p>
          <a:p>
            <a:pPr algn="just"/>
            <a:r>
              <a:rPr lang="en-US" dirty="0"/>
              <a:t>2. Lingual tilt of posterior teeth: Remaining teeth in the mandible are frequently lingually inclined and tend to drift </a:t>
            </a:r>
            <a:r>
              <a:rPr lang="en-US" dirty="0" err="1"/>
              <a:t>mesiolingually</a:t>
            </a:r>
            <a:r>
              <a:rPr lang="en-US" dirty="0"/>
              <a:t>. If unilateral, cast may be tilted to get better path of insertion and undercut usage. If bilateral, major connector would have to be placed away from the lingual mucosa to be able to insert the prosthesis. This results in undesirable tongue interference and food entrapment. Solutions may be use of labial bar, lingual retention, recontouring, crowning and orthodontic </a:t>
            </a:r>
            <a:r>
              <a:rPr lang="en-US" dirty="0" err="1"/>
              <a:t>uprighting</a:t>
            </a:r>
            <a:r>
              <a:rPr lang="en-US" dirty="0"/>
              <a:t> of abutment teeth depending on severity of problem and patient compliance.</a:t>
            </a:r>
            <a:endParaRPr lang="en-IN" dirty="0"/>
          </a:p>
        </p:txBody>
      </p:sp>
    </p:spTree>
    <p:extLst>
      <p:ext uri="{BB962C8B-B14F-4D97-AF65-F5344CB8AC3E}">
        <p14:creationId xmlns:p14="http://schemas.microsoft.com/office/powerpoint/2010/main" val="378477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9D4C4-ABAE-7C61-1D0C-ECC2FFBD5611}"/>
              </a:ext>
            </a:extLst>
          </p:cNvPr>
          <p:cNvSpPr>
            <a:spLocks noGrp="1"/>
          </p:cNvSpPr>
          <p:nvPr>
            <p:ph type="title"/>
          </p:nvPr>
        </p:nvSpPr>
        <p:spPr/>
        <p:txBody>
          <a:bodyPr/>
          <a:lstStyle/>
          <a:p>
            <a:r>
              <a:rPr lang="en-IN" dirty="0"/>
              <a:t>Specific Learning Objective</a:t>
            </a:r>
          </a:p>
        </p:txBody>
      </p:sp>
      <p:graphicFrame>
        <p:nvGraphicFramePr>
          <p:cNvPr id="4" name="Table 4">
            <a:extLst>
              <a:ext uri="{FF2B5EF4-FFF2-40B4-BE49-F238E27FC236}">
                <a16:creationId xmlns:a16="http://schemas.microsoft.com/office/drawing/2014/main" id="{426035FB-5B4E-7991-73D8-A3E2AA139B84}"/>
              </a:ext>
            </a:extLst>
          </p:cNvPr>
          <p:cNvGraphicFramePr>
            <a:graphicFrameLocks noGrp="1"/>
          </p:cNvGraphicFramePr>
          <p:nvPr>
            <p:ph idx="1"/>
          </p:nvPr>
        </p:nvGraphicFramePr>
        <p:xfrm>
          <a:off x="1344706" y="1825625"/>
          <a:ext cx="10253736" cy="4662783"/>
        </p:xfrm>
        <a:graphic>
          <a:graphicData uri="http://schemas.openxmlformats.org/drawingml/2006/table">
            <a:tbl>
              <a:tblPr firstRow="1" bandRow="1">
                <a:tableStyleId>{5C22544A-7EE6-4342-B048-85BDC9FD1C3A}</a:tableStyleId>
              </a:tblPr>
              <a:tblGrid>
                <a:gridCol w="3420758">
                  <a:extLst>
                    <a:ext uri="{9D8B030D-6E8A-4147-A177-3AD203B41FA5}">
                      <a16:colId xmlns:a16="http://schemas.microsoft.com/office/drawing/2014/main" val="3648860307"/>
                    </a:ext>
                  </a:extLst>
                </a:gridCol>
                <a:gridCol w="3416489">
                  <a:extLst>
                    <a:ext uri="{9D8B030D-6E8A-4147-A177-3AD203B41FA5}">
                      <a16:colId xmlns:a16="http://schemas.microsoft.com/office/drawing/2014/main" val="1967634947"/>
                    </a:ext>
                  </a:extLst>
                </a:gridCol>
                <a:gridCol w="3416489">
                  <a:extLst>
                    <a:ext uri="{9D8B030D-6E8A-4147-A177-3AD203B41FA5}">
                      <a16:colId xmlns:a16="http://schemas.microsoft.com/office/drawing/2014/main" val="3641014661"/>
                    </a:ext>
                  </a:extLst>
                </a:gridCol>
              </a:tblGrid>
              <a:tr h="761781">
                <a:tc>
                  <a:txBody>
                    <a:bodyPr/>
                    <a:lstStyle/>
                    <a:p>
                      <a:r>
                        <a:rPr lang="en-US" dirty="0"/>
                        <a:t>Core areas</a:t>
                      </a:r>
                      <a:endParaRPr lang="en-IN" dirty="0"/>
                    </a:p>
                  </a:txBody>
                  <a:tcPr/>
                </a:tc>
                <a:tc>
                  <a:txBody>
                    <a:bodyPr/>
                    <a:lstStyle/>
                    <a:p>
                      <a:r>
                        <a:rPr lang="en-US" dirty="0"/>
                        <a:t>Domain</a:t>
                      </a:r>
                      <a:endParaRPr lang="en-IN" dirty="0"/>
                    </a:p>
                  </a:txBody>
                  <a:tcPr/>
                </a:tc>
                <a:tc>
                  <a:txBody>
                    <a:bodyPr/>
                    <a:lstStyle/>
                    <a:p>
                      <a:r>
                        <a:rPr lang="en-US" dirty="0"/>
                        <a:t>Category</a:t>
                      </a:r>
                      <a:endParaRPr lang="en-IN" dirty="0"/>
                    </a:p>
                  </a:txBody>
                  <a:tcPr/>
                </a:tc>
                <a:extLst>
                  <a:ext uri="{0D108BD9-81ED-4DB2-BD59-A6C34878D82A}">
                    <a16:rowId xmlns:a16="http://schemas.microsoft.com/office/drawing/2014/main" val="2112892538"/>
                  </a:ext>
                </a:extLst>
              </a:tr>
              <a:tr h="970104">
                <a:tc>
                  <a:txBody>
                    <a:bodyPr/>
                    <a:lstStyle/>
                    <a:p>
                      <a:r>
                        <a:rPr lang="en-US" dirty="0"/>
                        <a:t>Introduction</a:t>
                      </a:r>
                    </a:p>
                    <a:p>
                      <a:r>
                        <a:rPr lang="en-US" dirty="0"/>
                        <a:t>Definitions</a:t>
                      </a:r>
                    </a:p>
                    <a:p>
                      <a:r>
                        <a:rPr lang="en-US" dirty="0"/>
                        <a:t>Surveyor types , parts , uses</a:t>
                      </a:r>
                    </a:p>
                    <a:p>
                      <a:endParaRPr lang="en-US" dirty="0"/>
                    </a:p>
                  </a:txBody>
                  <a:tcPr/>
                </a:tc>
                <a:tc>
                  <a:txBody>
                    <a:bodyPr/>
                    <a:lstStyle/>
                    <a:p>
                      <a:r>
                        <a:rPr lang="en-US" dirty="0"/>
                        <a:t>Cognitive</a:t>
                      </a:r>
                      <a:endParaRPr lang="en-IN" dirty="0"/>
                    </a:p>
                  </a:txBody>
                  <a:tcPr/>
                </a:tc>
                <a:tc>
                  <a:txBody>
                    <a:bodyPr/>
                    <a:lstStyle/>
                    <a:p>
                      <a:r>
                        <a:rPr lang="en-US" dirty="0"/>
                        <a:t>Must Know</a:t>
                      </a:r>
                      <a:endParaRPr lang="en-IN" dirty="0"/>
                    </a:p>
                  </a:txBody>
                  <a:tcPr/>
                </a:tc>
                <a:extLst>
                  <a:ext uri="{0D108BD9-81ED-4DB2-BD59-A6C34878D82A}">
                    <a16:rowId xmlns:a16="http://schemas.microsoft.com/office/drawing/2014/main" val="2748961076"/>
                  </a:ext>
                </a:extLst>
              </a:tr>
              <a:tr h="970104">
                <a:tc>
                  <a:txBody>
                    <a:bodyPr/>
                    <a:lstStyle/>
                    <a:p>
                      <a:r>
                        <a:rPr lang="en-US" dirty="0"/>
                        <a:t>Surveying the diagnostic cast</a:t>
                      </a:r>
                    </a:p>
                    <a:p>
                      <a:r>
                        <a:rPr lang="en-US" dirty="0"/>
                        <a:t>Surveying the master cast</a:t>
                      </a:r>
                    </a:p>
                    <a:p>
                      <a:r>
                        <a:rPr lang="en-US" dirty="0"/>
                        <a:t>Survey lines</a:t>
                      </a:r>
                    </a:p>
                    <a:p>
                      <a:endParaRPr lang="en-IN" dirty="0"/>
                    </a:p>
                  </a:txBody>
                  <a:tcPr/>
                </a:tc>
                <a:tc>
                  <a:txBody>
                    <a:bodyPr/>
                    <a:lstStyle/>
                    <a:p>
                      <a:r>
                        <a:rPr lang="en-US" dirty="0"/>
                        <a:t>Cognitive</a:t>
                      </a:r>
                      <a:endParaRPr lang="en-IN" dirty="0"/>
                    </a:p>
                  </a:txBody>
                  <a:tcPr/>
                </a:tc>
                <a:tc>
                  <a:txBody>
                    <a:bodyPr/>
                    <a:lstStyle/>
                    <a:p>
                      <a:r>
                        <a:rPr lang="en-US" dirty="0"/>
                        <a:t>Must Know</a:t>
                      </a:r>
                      <a:endParaRPr lang="en-IN" dirty="0"/>
                    </a:p>
                  </a:txBody>
                  <a:tcPr/>
                </a:tc>
                <a:extLst>
                  <a:ext uri="{0D108BD9-81ED-4DB2-BD59-A6C34878D82A}">
                    <a16:rowId xmlns:a16="http://schemas.microsoft.com/office/drawing/2014/main" val="970306091"/>
                  </a:ext>
                </a:extLst>
              </a:tr>
              <a:tr h="761781">
                <a:tc>
                  <a:txBody>
                    <a:bodyPr/>
                    <a:lstStyle/>
                    <a:p>
                      <a:endParaRPr lang="en-IN" dirty="0"/>
                    </a:p>
                  </a:txBody>
                  <a:tcPr/>
                </a:tc>
                <a:tc>
                  <a:txBody>
                    <a:bodyPr/>
                    <a:lstStyle/>
                    <a:p>
                      <a:r>
                        <a:rPr lang="en-IN" dirty="0"/>
                        <a:t>Psychomotor</a:t>
                      </a:r>
                    </a:p>
                  </a:txBody>
                  <a:tcPr/>
                </a:tc>
                <a:tc>
                  <a:txBody>
                    <a:bodyPr/>
                    <a:lstStyle/>
                    <a:p>
                      <a:r>
                        <a:rPr lang="en-US" dirty="0"/>
                        <a:t>Must Know</a:t>
                      </a:r>
                      <a:endParaRPr lang="en-IN" dirty="0"/>
                    </a:p>
                  </a:txBody>
                  <a:tcPr/>
                </a:tc>
                <a:extLst>
                  <a:ext uri="{0D108BD9-81ED-4DB2-BD59-A6C34878D82A}">
                    <a16:rowId xmlns:a16="http://schemas.microsoft.com/office/drawing/2014/main" val="4238449484"/>
                  </a:ext>
                </a:extLst>
              </a:tr>
              <a:tr h="761781">
                <a:tc>
                  <a:txBody>
                    <a:bodyPr/>
                    <a:lstStyle/>
                    <a:p>
                      <a:r>
                        <a:rPr lang="en-US" dirty="0"/>
                        <a:t>Summary</a:t>
                      </a:r>
                      <a:endParaRPr lang="en-IN" dirty="0"/>
                    </a:p>
                  </a:txBody>
                  <a:tcPr/>
                </a:tc>
                <a:tc>
                  <a:txBody>
                    <a:bodyPr/>
                    <a:lstStyle/>
                    <a:p>
                      <a:r>
                        <a:rPr lang="en-US" dirty="0"/>
                        <a:t>Affective</a:t>
                      </a:r>
                      <a:endParaRPr lang="en-IN" dirty="0"/>
                    </a:p>
                  </a:txBody>
                  <a:tcPr/>
                </a:tc>
                <a:tc>
                  <a:txBody>
                    <a:bodyPr/>
                    <a:lstStyle/>
                    <a:p>
                      <a:r>
                        <a:rPr lang="en-US" dirty="0"/>
                        <a:t>Must Know</a:t>
                      </a:r>
                      <a:endParaRPr lang="en-IN" dirty="0"/>
                    </a:p>
                  </a:txBody>
                  <a:tcPr/>
                </a:tc>
                <a:extLst>
                  <a:ext uri="{0D108BD9-81ED-4DB2-BD59-A6C34878D82A}">
                    <a16:rowId xmlns:a16="http://schemas.microsoft.com/office/drawing/2014/main" val="3066193908"/>
                  </a:ext>
                </a:extLst>
              </a:tr>
            </a:tbl>
          </a:graphicData>
        </a:graphic>
      </p:graphicFrame>
    </p:spTree>
    <p:extLst>
      <p:ext uri="{BB962C8B-B14F-4D97-AF65-F5344CB8AC3E}">
        <p14:creationId xmlns:p14="http://schemas.microsoft.com/office/powerpoint/2010/main" val="363772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9C7793-04F6-41FD-A623-0900236CB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732" y="0"/>
            <a:ext cx="7782536" cy="6858000"/>
          </a:xfrm>
          <a:prstGeom prst="rect">
            <a:avLst/>
          </a:prstGeom>
        </p:spPr>
      </p:pic>
    </p:spTree>
    <p:extLst>
      <p:ext uri="{BB962C8B-B14F-4D97-AF65-F5344CB8AC3E}">
        <p14:creationId xmlns:p14="http://schemas.microsoft.com/office/powerpoint/2010/main" val="3141637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546B6-648E-4738-9414-494F08040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892" y="0"/>
            <a:ext cx="8990215" cy="6858000"/>
          </a:xfrm>
          <a:prstGeom prst="rect">
            <a:avLst/>
          </a:prstGeom>
        </p:spPr>
      </p:pic>
    </p:spTree>
    <p:extLst>
      <p:ext uri="{BB962C8B-B14F-4D97-AF65-F5344CB8AC3E}">
        <p14:creationId xmlns:p14="http://schemas.microsoft.com/office/powerpoint/2010/main" val="3039767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6661-8914-4F20-BBEB-CA4CDA1A123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14FEF85-2746-4796-8D79-F3DEA3E76893}"/>
              </a:ext>
            </a:extLst>
          </p:cNvPr>
          <p:cNvSpPr>
            <a:spLocks noGrp="1"/>
          </p:cNvSpPr>
          <p:nvPr>
            <p:ph idx="1"/>
          </p:nvPr>
        </p:nvSpPr>
        <p:spPr/>
        <p:txBody>
          <a:bodyPr/>
          <a:lstStyle/>
          <a:p>
            <a:pPr algn="just"/>
            <a:r>
              <a:rPr lang="en-US" dirty="0"/>
              <a:t>3. Area lingual to retromolar pad: If unilateral, lateral tilting of cast will solve problem . If bilateral, acrylic denture base can be trimmed to insert the denture or rarely surgery is indicated.</a:t>
            </a:r>
          </a:p>
          <a:p>
            <a:pPr algn="just"/>
            <a:r>
              <a:rPr lang="en-US" dirty="0"/>
              <a:t>4. Bony prominence or undercuts: Undercuts buccal to premolars and canine are not uncommon. These interfere with denture base and placement of bar clasp. If mild – tilting, if severe – surgery.</a:t>
            </a:r>
            <a:endParaRPr lang="en-IN" dirty="0"/>
          </a:p>
        </p:txBody>
      </p:sp>
    </p:spTree>
    <p:extLst>
      <p:ext uri="{BB962C8B-B14F-4D97-AF65-F5344CB8AC3E}">
        <p14:creationId xmlns:p14="http://schemas.microsoft.com/office/powerpoint/2010/main" val="1254417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1D777-DA56-4082-BD8F-8DD00C05B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528" y="0"/>
            <a:ext cx="8178944" cy="6858000"/>
          </a:xfrm>
          <a:prstGeom prst="rect">
            <a:avLst/>
          </a:prstGeom>
        </p:spPr>
      </p:pic>
    </p:spTree>
    <p:extLst>
      <p:ext uri="{BB962C8B-B14F-4D97-AF65-F5344CB8AC3E}">
        <p14:creationId xmlns:p14="http://schemas.microsoft.com/office/powerpoint/2010/main" val="568057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6AD8D-EC3D-4A69-A4EC-BD3EBFC76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277" y="0"/>
            <a:ext cx="6931446" cy="6858000"/>
          </a:xfrm>
          <a:prstGeom prst="rect">
            <a:avLst/>
          </a:prstGeom>
        </p:spPr>
      </p:pic>
    </p:spTree>
    <p:extLst>
      <p:ext uri="{BB962C8B-B14F-4D97-AF65-F5344CB8AC3E}">
        <p14:creationId xmlns:p14="http://schemas.microsoft.com/office/powerpoint/2010/main" val="192855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B68C5-F8F4-4484-8921-93AB3F5067AA}"/>
              </a:ext>
            </a:extLst>
          </p:cNvPr>
          <p:cNvSpPr>
            <a:spLocks noGrp="1"/>
          </p:cNvSpPr>
          <p:nvPr>
            <p:ph type="title"/>
          </p:nvPr>
        </p:nvSpPr>
        <p:spPr/>
        <p:txBody>
          <a:bodyPr/>
          <a:lstStyle/>
          <a:p>
            <a:r>
              <a:rPr lang="en-IN" dirty="0"/>
              <a:t>Interferences in maxilla</a:t>
            </a:r>
          </a:p>
        </p:txBody>
      </p:sp>
      <p:sp>
        <p:nvSpPr>
          <p:cNvPr id="3" name="Content Placeholder 2">
            <a:extLst>
              <a:ext uri="{FF2B5EF4-FFF2-40B4-BE49-F238E27FC236}">
                <a16:creationId xmlns:a16="http://schemas.microsoft.com/office/drawing/2014/main" id="{B705236B-4F03-4200-BF3A-45E7ECCBD326}"/>
              </a:ext>
            </a:extLst>
          </p:cNvPr>
          <p:cNvSpPr>
            <a:spLocks noGrp="1"/>
          </p:cNvSpPr>
          <p:nvPr>
            <p:ph idx="1"/>
          </p:nvPr>
        </p:nvSpPr>
        <p:spPr/>
        <p:txBody>
          <a:bodyPr>
            <a:normAutofit fontScale="92500" lnSpcReduction="20000"/>
          </a:bodyPr>
          <a:lstStyle/>
          <a:p>
            <a:pPr algn="just"/>
            <a:r>
              <a:rPr lang="en-US" dirty="0"/>
              <a:t>1. Palatal torus: Change of major connector design to avoid the torus or surgery is indicated when interference with a palatal torus occurs</a:t>
            </a:r>
          </a:p>
          <a:p>
            <a:pPr algn="just"/>
            <a:r>
              <a:rPr lang="en-US" dirty="0"/>
              <a:t>2.Bony prominence and undercuts: These occur buccal to posterior edentulous ridges. If these are relieved, it can lead to food entrapment in the space created under the denture base and decreased denture stability . They can be corrected surgically.</a:t>
            </a:r>
          </a:p>
          <a:p>
            <a:pPr algn="just"/>
            <a:r>
              <a:rPr lang="en-US" dirty="0"/>
              <a:t>3. Facial tipping of posterior teeth: This raises the height of contour to a more occlusal level, making placement of retentive buccal clasp arms unaesthetic and at a mechanical disadvantage, increasing forces on the </a:t>
            </a:r>
            <a:r>
              <a:rPr lang="en-US" dirty="0" err="1"/>
              <a:t>abutmen</a:t>
            </a:r>
            <a:r>
              <a:rPr lang="en-US" dirty="0"/>
              <a:t>. Gingival tissues are also undercut in this situation contraindicating the use of bar clasp. If the tipping is unilateral, titling will lower the height of contour. If bilateral, recontouring of enamel can be performed if tipping is slight. If severe, crowning may be the only option.</a:t>
            </a:r>
            <a:endParaRPr lang="en-IN" dirty="0"/>
          </a:p>
        </p:txBody>
      </p:sp>
    </p:spTree>
    <p:extLst>
      <p:ext uri="{BB962C8B-B14F-4D97-AF65-F5344CB8AC3E}">
        <p14:creationId xmlns:p14="http://schemas.microsoft.com/office/powerpoint/2010/main" val="2405752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C831A-3928-45C7-8BE3-29DCB84BD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218" y="0"/>
            <a:ext cx="7929563" cy="6858000"/>
          </a:xfrm>
          <a:prstGeom prst="rect">
            <a:avLst/>
          </a:prstGeom>
        </p:spPr>
      </p:pic>
    </p:spTree>
    <p:extLst>
      <p:ext uri="{BB962C8B-B14F-4D97-AF65-F5344CB8AC3E}">
        <p14:creationId xmlns:p14="http://schemas.microsoft.com/office/powerpoint/2010/main" val="238922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D11C2-768E-4BF4-BE9C-FC1B418DD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640" y="0"/>
            <a:ext cx="8758719" cy="6858000"/>
          </a:xfrm>
          <a:prstGeom prst="rect">
            <a:avLst/>
          </a:prstGeom>
        </p:spPr>
      </p:pic>
    </p:spTree>
    <p:extLst>
      <p:ext uri="{BB962C8B-B14F-4D97-AF65-F5344CB8AC3E}">
        <p14:creationId xmlns:p14="http://schemas.microsoft.com/office/powerpoint/2010/main" val="3377309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43CF-78AF-45AE-9EB4-45DFB928F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426" y="0"/>
            <a:ext cx="5197147" cy="6858000"/>
          </a:xfrm>
          <a:prstGeom prst="rect">
            <a:avLst/>
          </a:prstGeom>
        </p:spPr>
      </p:pic>
    </p:spTree>
    <p:extLst>
      <p:ext uri="{BB962C8B-B14F-4D97-AF65-F5344CB8AC3E}">
        <p14:creationId xmlns:p14="http://schemas.microsoft.com/office/powerpoint/2010/main" val="2688379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A4FC09-FF62-44E4-8C09-111F038AF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395" y="0"/>
            <a:ext cx="6465209" cy="6858000"/>
          </a:xfrm>
          <a:prstGeom prst="rect">
            <a:avLst/>
          </a:prstGeom>
        </p:spPr>
      </p:pic>
    </p:spTree>
    <p:extLst>
      <p:ext uri="{BB962C8B-B14F-4D97-AF65-F5344CB8AC3E}">
        <p14:creationId xmlns:p14="http://schemas.microsoft.com/office/powerpoint/2010/main" val="252406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90C0-30FC-4FC3-99AE-4D7ACCC48359}"/>
              </a:ext>
            </a:extLst>
          </p:cNvPr>
          <p:cNvSpPr>
            <a:spLocks noGrp="1"/>
          </p:cNvSpPr>
          <p:nvPr>
            <p:ph type="title"/>
          </p:nvPr>
        </p:nvSpPr>
        <p:spPr/>
        <p:txBody>
          <a:bodyPr/>
          <a:lstStyle/>
          <a:p>
            <a:r>
              <a:rPr lang="en-US" dirty="0"/>
              <a:t>contents</a:t>
            </a:r>
            <a:endParaRPr lang="en-IN" dirty="0"/>
          </a:p>
        </p:txBody>
      </p:sp>
      <p:sp>
        <p:nvSpPr>
          <p:cNvPr id="3" name="Content Placeholder 2">
            <a:extLst>
              <a:ext uri="{FF2B5EF4-FFF2-40B4-BE49-F238E27FC236}">
                <a16:creationId xmlns:a16="http://schemas.microsoft.com/office/drawing/2014/main" id="{E21F7198-C50C-4150-8BAA-686A71ABE64A}"/>
              </a:ext>
            </a:extLst>
          </p:cNvPr>
          <p:cNvSpPr>
            <a:spLocks noGrp="1"/>
          </p:cNvSpPr>
          <p:nvPr>
            <p:ph idx="1"/>
          </p:nvPr>
        </p:nvSpPr>
        <p:spPr/>
        <p:txBody>
          <a:bodyPr/>
          <a:lstStyle/>
          <a:p>
            <a:r>
              <a:rPr lang="en-US" dirty="0"/>
              <a:t>Introduction</a:t>
            </a:r>
          </a:p>
          <a:p>
            <a:r>
              <a:rPr lang="en-US" dirty="0"/>
              <a:t>Definitions</a:t>
            </a:r>
          </a:p>
          <a:p>
            <a:r>
              <a:rPr lang="en-US" dirty="0"/>
              <a:t>Surveyor types , parts , uses</a:t>
            </a:r>
          </a:p>
          <a:p>
            <a:r>
              <a:rPr lang="en-US" dirty="0"/>
              <a:t>Surveying the diagnostic cast</a:t>
            </a:r>
          </a:p>
          <a:p>
            <a:r>
              <a:rPr lang="en-US" dirty="0"/>
              <a:t>Surveying the master cast</a:t>
            </a:r>
          </a:p>
          <a:p>
            <a:r>
              <a:rPr lang="en-US" dirty="0"/>
              <a:t>Survey lines</a:t>
            </a:r>
          </a:p>
          <a:p>
            <a:r>
              <a:rPr lang="en-US" dirty="0"/>
              <a:t>Summary </a:t>
            </a:r>
          </a:p>
          <a:p>
            <a:r>
              <a:rPr lang="en-US" dirty="0"/>
              <a:t>references</a:t>
            </a:r>
          </a:p>
          <a:p>
            <a:endParaRPr lang="en-IN" dirty="0"/>
          </a:p>
        </p:txBody>
      </p:sp>
    </p:spTree>
    <p:extLst>
      <p:ext uri="{BB962C8B-B14F-4D97-AF65-F5344CB8AC3E}">
        <p14:creationId xmlns:p14="http://schemas.microsoft.com/office/powerpoint/2010/main" val="161910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083DA-88CA-44DB-B05B-AC016AD49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9671" y="0"/>
            <a:ext cx="5052658" cy="6858000"/>
          </a:xfrm>
          <a:prstGeom prst="rect">
            <a:avLst/>
          </a:prstGeom>
        </p:spPr>
      </p:pic>
    </p:spTree>
    <p:extLst>
      <p:ext uri="{BB962C8B-B14F-4D97-AF65-F5344CB8AC3E}">
        <p14:creationId xmlns:p14="http://schemas.microsoft.com/office/powerpoint/2010/main" val="91421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3084B-A9B1-4336-A55A-7B9E2D5AE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140" y="0"/>
            <a:ext cx="6369719" cy="6858000"/>
          </a:xfrm>
          <a:prstGeom prst="rect">
            <a:avLst/>
          </a:prstGeom>
        </p:spPr>
      </p:pic>
    </p:spTree>
    <p:extLst>
      <p:ext uri="{BB962C8B-B14F-4D97-AF65-F5344CB8AC3E}">
        <p14:creationId xmlns:p14="http://schemas.microsoft.com/office/powerpoint/2010/main" val="3140864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E54C0-4622-49A8-A7FC-4C96F5B0C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656" y="0"/>
            <a:ext cx="9824688" cy="6858000"/>
          </a:xfrm>
          <a:prstGeom prst="rect">
            <a:avLst/>
          </a:prstGeom>
        </p:spPr>
      </p:pic>
    </p:spTree>
    <p:extLst>
      <p:ext uri="{BB962C8B-B14F-4D97-AF65-F5344CB8AC3E}">
        <p14:creationId xmlns:p14="http://schemas.microsoft.com/office/powerpoint/2010/main" val="3855099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98C65-56D6-488F-8148-9BF587365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8264" y="0"/>
            <a:ext cx="8895472" cy="6858000"/>
          </a:xfrm>
          <a:prstGeom prst="rect">
            <a:avLst/>
          </a:prstGeom>
        </p:spPr>
      </p:pic>
    </p:spTree>
    <p:extLst>
      <p:ext uri="{BB962C8B-B14F-4D97-AF65-F5344CB8AC3E}">
        <p14:creationId xmlns:p14="http://schemas.microsoft.com/office/powerpoint/2010/main" val="4204910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A038-645F-4A72-ADE9-AB2F72E0D788}"/>
              </a:ext>
            </a:extLst>
          </p:cNvPr>
          <p:cNvSpPr>
            <a:spLocks noGrp="1"/>
          </p:cNvSpPr>
          <p:nvPr>
            <p:ph type="title"/>
          </p:nvPr>
        </p:nvSpPr>
        <p:spPr/>
        <p:txBody>
          <a:bodyPr/>
          <a:lstStyle/>
          <a:p>
            <a:r>
              <a:rPr lang="en-IN" dirty="0"/>
              <a:t>3. Aesthetics</a:t>
            </a:r>
          </a:p>
        </p:txBody>
      </p:sp>
      <p:sp>
        <p:nvSpPr>
          <p:cNvPr id="3" name="Content Placeholder 2">
            <a:extLst>
              <a:ext uri="{FF2B5EF4-FFF2-40B4-BE49-F238E27FC236}">
                <a16:creationId xmlns:a16="http://schemas.microsoft.com/office/drawing/2014/main" id="{91580429-019A-4943-A098-468C1DCA705E}"/>
              </a:ext>
            </a:extLst>
          </p:cNvPr>
          <p:cNvSpPr>
            <a:spLocks noGrp="1"/>
          </p:cNvSpPr>
          <p:nvPr>
            <p:ph idx="1"/>
          </p:nvPr>
        </p:nvSpPr>
        <p:spPr/>
        <p:txBody>
          <a:bodyPr/>
          <a:lstStyle/>
          <a:p>
            <a:pPr algn="just"/>
            <a:r>
              <a:rPr lang="en-US" dirty="0"/>
              <a:t>To optimize aesthetics the following should be considered:</a:t>
            </a:r>
          </a:p>
          <a:p>
            <a:pPr algn="just"/>
            <a:r>
              <a:rPr lang="en-US" dirty="0" err="1"/>
              <a:t>i</a:t>
            </a:r>
            <a:r>
              <a:rPr lang="en-US" dirty="0"/>
              <a:t>. Metallic clasp arms should be concealed as much as possible. This can be achieved by: </a:t>
            </a:r>
          </a:p>
          <a:p>
            <a:pPr algn="just"/>
            <a:r>
              <a:rPr lang="en-US" dirty="0"/>
              <a:t>a. Tilting cast to lower the height of contour so retentive tip could be placed in gingival third of abutment. </a:t>
            </a:r>
          </a:p>
          <a:p>
            <a:pPr algn="just"/>
            <a:r>
              <a:rPr lang="en-US" dirty="0"/>
              <a:t>b. Selection of clasp with less metal display – I-bar clasp</a:t>
            </a:r>
            <a:endParaRPr lang="en-IN" dirty="0"/>
          </a:p>
        </p:txBody>
      </p:sp>
    </p:spTree>
    <p:extLst>
      <p:ext uri="{BB962C8B-B14F-4D97-AF65-F5344CB8AC3E}">
        <p14:creationId xmlns:p14="http://schemas.microsoft.com/office/powerpoint/2010/main" val="1288471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632920F2-98DD-4A09-92FA-E7FE376BAA8D}"/>
              </a:ext>
            </a:extLst>
          </p:cNvPr>
          <p:cNvSpPr/>
          <p:nvPr/>
        </p:nvSpPr>
        <p:spPr>
          <a:xfrm>
            <a:off x="1709956" y="1818923"/>
            <a:ext cx="2427731" cy="1562099"/>
          </a:xfrm>
          <a:prstGeom prst="rect">
            <a:avLst/>
          </a:prstGeom>
          <a:blipFill>
            <a:blip r:embed="rId2"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 name="object 4">
            <a:extLst>
              <a:ext uri="{FF2B5EF4-FFF2-40B4-BE49-F238E27FC236}">
                <a16:creationId xmlns:a16="http://schemas.microsoft.com/office/drawing/2014/main" id="{962C7E18-EDDC-4BE6-B496-87173295E13E}"/>
              </a:ext>
            </a:extLst>
          </p:cNvPr>
          <p:cNvSpPr/>
          <p:nvPr/>
        </p:nvSpPr>
        <p:spPr>
          <a:xfrm>
            <a:off x="5588028" y="1987098"/>
            <a:ext cx="2799588" cy="1574292"/>
          </a:xfrm>
          <a:prstGeom prst="rect">
            <a:avLst/>
          </a:prstGeom>
          <a:blipFill>
            <a:blip r:embed="rId3"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3700832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6ADB-EA9F-45DF-A3E8-91508E89942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2D0D776-D338-4B07-80C0-3C3EA20EC9ED}"/>
              </a:ext>
            </a:extLst>
          </p:cNvPr>
          <p:cNvSpPr>
            <a:spLocks noGrp="1"/>
          </p:cNvSpPr>
          <p:nvPr>
            <p:ph idx="1"/>
          </p:nvPr>
        </p:nvSpPr>
        <p:spPr>
          <a:xfrm>
            <a:off x="838200" y="1891886"/>
            <a:ext cx="10515600" cy="4351338"/>
          </a:xfrm>
        </p:spPr>
        <p:txBody>
          <a:bodyPr/>
          <a:lstStyle/>
          <a:p>
            <a:r>
              <a:rPr lang="en-US" dirty="0"/>
              <a:t>ii. Anterior artificial teeth should be placed in most natural position:</a:t>
            </a:r>
          </a:p>
          <a:p>
            <a:pPr algn="just"/>
            <a:r>
              <a:rPr lang="en-US" dirty="0"/>
              <a:t>a. Mesial drifting or inclination of remaining anterior teeth occurs when lost anterior teeth are not replaced immediately. The replacement teeth will be smaller than the original. The original size can be restored by recontouring or disking the proximal surfaces adjacent to edentulous space with a surveyor. This not only enhances aesthetics but also creates guide planes to allow only a single path of insertion. Alternately crowns can also be planned if recontouring is not possible. </a:t>
            </a:r>
            <a:endParaRPr lang="en-IN" dirty="0"/>
          </a:p>
        </p:txBody>
      </p:sp>
    </p:spTree>
    <p:extLst>
      <p:ext uri="{BB962C8B-B14F-4D97-AF65-F5344CB8AC3E}">
        <p14:creationId xmlns:p14="http://schemas.microsoft.com/office/powerpoint/2010/main" val="884309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6973-DD69-4450-A90F-0F673DA48B9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CD8555C-09E7-4F9C-B04E-E9EE14148B06}"/>
              </a:ext>
            </a:extLst>
          </p:cNvPr>
          <p:cNvSpPr>
            <a:spLocks noGrp="1"/>
          </p:cNvSpPr>
          <p:nvPr>
            <p:ph idx="1"/>
          </p:nvPr>
        </p:nvSpPr>
        <p:spPr/>
        <p:txBody>
          <a:bodyPr/>
          <a:lstStyle/>
          <a:p>
            <a:pPr marL="0" indent="0" algn="just">
              <a:buNone/>
            </a:pPr>
            <a:r>
              <a:rPr lang="en-US" dirty="0"/>
              <a:t>b. Large undercuts may be seen anteriorly on proximal surfaces of teeth adjacent to edentulous space . If path of insertion is vertical, removable partial denture will be made with this space visible . This is unaesthetic and also causes food entrapment. A posterior tilt will make the path of insertion more labial and will eliminate the space making the prosthesis more aesthetic</a:t>
            </a:r>
            <a:endParaRPr lang="en-IN" dirty="0"/>
          </a:p>
        </p:txBody>
      </p:sp>
    </p:spTree>
    <p:extLst>
      <p:ext uri="{BB962C8B-B14F-4D97-AF65-F5344CB8AC3E}">
        <p14:creationId xmlns:p14="http://schemas.microsoft.com/office/powerpoint/2010/main" val="3945357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12A0-8FA6-4B18-941D-EE0D8232FEB0}"/>
              </a:ext>
            </a:extLst>
          </p:cNvPr>
          <p:cNvSpPr>
            <a:spLocks noGrp="1"/>
          </p:cNvSpPr>
          <p:nvPr>
            <p:ph type="title"/>
          </p:nvPr>
        </p:nvSpPr>
        <p:spPr/>
        <p:txBody>
          <a:bodyPr/>
          <a:lstStyle/>
          <a:p>
            <a:r>
              <a:rPr lang="en-IN" dirty="0"/>
              <a:t>4. Guiding planes</a:t>
            </a:r>
          </a:p>
        </p:txBody>
      </p:sp>
      <p:sp>
        <p:nvSpPr>
          <p:cNvPr id="3" name="Content Placeholder 2">
            <a:extLst>
              <a:ext uri="{FF2B5EF4-FFF2-40B4-BE49-F238E27FC236}">
                <a16:creationId xmlns:a16="http://schemas.microsoft.com/office/drawing/2014/main" id="{1CC93EA6-EDED-4D92-8594-8AF6F9F5F5A3}"/>
              </a:ext>
            </a:extLst>
          </p:cNvPr>
          <p:cNvSpPr>
            <a:spLocks noGrp="1"/>
          </p:cNvSpPr>
          <p:nvPr>
            <p:ph idx="1"/>
          </p:nvPr>
        </p:nvSpPr>
        <p:spPr/>
        <p:txBody>
          <a:bodyPr>
            <a:normAutofit fontScale="92500" lnSpcReduction="10000"/>
          </a:bodyPr>
          <a:lstStyle/>
          <a:p>
            <a:pPr algn="just"/>
            <a:r>
              <a:rPr lang="en-US" dirty="0"/>
              <a:t>These are prepared on the proximal or axial tooth surfaces of the teeth. </a:t>
            </a:r>
          </a:p>
          <a:p>
            <a:pPr marL="0" indent="0" algn="just">
              <a:buNone/>
            </a:pPr>
            <a:r>
              <a:rPr lang="en-US" dirty="0"/>
              <a:t>• They are created by the contact of the minor connectors and other rigid components of the partial denture against the prepared proximal tooth surface. </a:t>
            </a:r>
          </a:p>
          <a:p>
            <a:pPr marL="0" indent="0" algn="just">
              <a:buNone/>
            </a:pPr>
            <a:r>
              <a:rPr lang="en-US" dirty="0"/>
              <a:t>• They help in insertion and removal of prosthesis without any undesirable forces on the abutments. Hence, it should be parallel to the path of insertion. </a:t>
            </a:r>
          </a:p>
          <a:p>
            <a:pPr marL="0" indent="0" algn="just">
              <a:buNone/>
            </a:pPr>
            <a:r>
              <a:rPr lang="en-US" dirty="0"/>
              <a:t>• Using the </a:t>
            </a:r>
            <a:r>
              <a:rPr lang="en-US" dirty="0" err="1"/>
              <a:t>analysing</a:t>
            </a:r>
            <a:r>
              <a:rPr lang="en-US" dirty="0"/>
              <a:t> rod of surveyor, the proximal surfaces of the abutments that can be made parallel to each other are identified by anteroposterior tilting of the cast. The guide planes are then prepared by recontouring the proximal enamel surface. Rarely crowning of the abutment may be necessary to create guide planes</a:t>
            </a:r>
            <a:endParaRPr lang="en-IN" dirty="0"/>
          </a:p>
        </p:txBody>
      </p:sp>
    </p:spTree>
    <p:extLst>
      <p:ext uri="{BB962C8B-B14F-4D97-AF65-F5344CB8AC3E}">
        <p14:creationId xmlns:p14="http://schemas.microsoft.com/office/powerpoint/2010/main" val="3040437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000E-3490-4D8F-8970-46E3F70FF8BF}"/>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97EDCF8-D50D-4FDB-8216-2B79B410EB6D}"/>
              </a:ext>
            </a:extLst>
          </p:cNvPr>
          <p:cNvSpPr>
            <a:spLocks noGrp="1"/>
          </p:cNvSpPr>
          <p:nvPr>
            <p:ph idx="1"/>
          </p:nvPr>
        </p:nvSpPr>
        <p:spPr/>
        <p:txBody>
          <a:bodyPr>
            <a:normAutofit/>
          </a:bodyPr>
          <a:lstStyle/>
          <a:p>
            <a:pPr marL="0" indent="0" algn="just">
              <a:buNone/>
            </a:pPr>
            <a:r>
              <a:rPr lang="en-US" dirty="0"/>
              <a:t>Sometimes the lingual surface of crowns is made parallel to the path of placement by creating a ledge in wax pattern. This contact of the reciprocal component will also create a guiding plane. </a:t>
            </a:r>
          </a:p>
          <a:p>
            <a:pPr marL="0" indent="0" algn="just">
              <a:buNone/>
            </a:pPr>
            <a:r>
              <a:rPr lang="en-US" dirty="0"/>
              <a:t>• Form: Width should be two-third the distance between the buccal and lingual cusp tips or one-third the buccolingual width of tooth. Height should be about two-third the length of the crown from the marginal ridge cervically. In general, it should be 2–3 mm in height </a:t>
            </a:r>
            <a:r>
              <a:rPr lang="en-US" dirty="0" err="1"/>
              <a:t>occlusogingivally</a:t>
            </a:r>
            <a:r>
              <a:rPr lang="en-US" dirty="0"/>
              <a:t>.</a:t>
            </a:r>
            <a:endParaRPr lang="en-IN" dirty="0"/>
          </a:p>
        </p:txBody>
      </p:sp>
    </p:spTree>
    <p:extLst>
      <p:ext uri="{BB962C8B-B14F-4D97-AF65-F5344CB8AC3E}">
        <p14:creationId xmlns:p14="http://schemas.microsoft.com/office/powerpoint/2010/main" val="4022697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A7AFF-7232-412E-93F3-7014DC5A8EB4}"/>
              </a:ext>
            </a:extLst>
          </p:cNvPr>
          <p:cNvSpPr>
            <a:spLocks noGrp="1"/>
          </p:cNvSpPr>
          <p:nvPr>
            <p:ph type="title"/>
          </p:nvPr>
        </p:nvSpPr>
        <p:spPr/>
        <p:txBody>
          <a:bodyPr/>
          <a:lstStyle/>
          <a:p>
            <a:r>
              <a:rPr lang="en-US" dirty="0"/>
              <a:t>Surveying diagnostic cast This is done before the treatment plan is formulated.</a:t>
            </a:r>
            <a:endParaRPr lang="en-IN" dirty="0"/>
          </a:p>
        </p:txBody>
      </p:sp>
      <p:sp>
        <p:nvSpPr>
          <p:cNvPr id="3" name="Content Placeholder 2">
            <a:extLst>
              <a:ext uri="{FF2B5EF4-FFF2-40B4-BE49-F238E27FC236}">
                <a16:creationId xmlns:a16="http://schemas.microsoft.com/office/drawing/2014/main" id="{6ED305D7-9B3D-43D6-A908-9B27500A5BEF}"/>
              </a:ext>
            </a:extLst>
          </p:cNvPr>
          <p:cNvSpPr>
            <a:spLocks noGrp="1"/>
          </p:cNvSpPr>
          <p:nvPr>
            <p:ph idx="1"/>
          </p:nvPr>
        </p:nvSpPr>
        <p:spPr/>
        <p:txBody>
          <a:bodyPr/>
          <a:lstStyle/>
          <a:p>
            <a:pPr algn="just"/>
            <a:r>
              <a:rPr lang="en-US" dirty="0"/>
              <a:t>The main objective of surveying the diagnostic cast is to determine the most desirable path of placement (insertion) that will eliminate or minimize the interference to the placement and the removal of prosthesis. </a:t>
            </a:r>
          </a:p>
          <a:p>
            <a:pPr algn="just"/>
            <a:r>
              <a:rPr lang="en-US" dirty="0"/>
              <a:t>This basically involves determining the most </a:t>
            </a:r>
            <a:r>
              <a:rPr lang="en-US" dirty="0" err="1"/>
              <a:t>favourable</a:t>
            </a:r>
            <a:r>
              <a:rPr lang="en-US" dirty="0"/>
              <a:t> tilt of the cast with respect to various factors involved in determining the path of placement.</a:t>
            </a:r>
            <a:endParaRPr lang="en-IN" dirty="0"/>
          </a:p>
        </p:txBody>
      </p:sp>
    </p:spTree>
    <p:extLst>
      <p:ext uri="{BB962C8B-B14F-4D97-AF65-F5344CB8AC3E}">
        <p14:creationId xmlns:p14="http://schemas.microsoft.com/office/powerpoint/2010/main" val="2814388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03EFAC21-623A-4060-B7C1-9CA7D80916E3}"/>
              </a:ext>
            </a:extLst>
          </p:cNvPr>
          <p:cNvSpPr/>
          <p:nvPr/>
        </p:nvSpPr>
        <p:spPr>
          <a:xfrm>
            <a:off x="2087062" y="1319784"/>
            <a:ext cx="2418588" cy="2109216"/>
          </a:xfrm>
          <a:prstGeom prst="rect">
            <a:avLst/>
          </a:prstGeom>
          <a:blipFill>
            <a:blip r:embed="rId2"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3" name="object 5">
            <a:extLst>
              <a:ext uri="{FF2B5EF4-FFF2-40B4-BE49-F238E27FC236}">
                <a16:creationId xmlns:a16="http://schemas.microsoft.com/office/drawing/2014/main" id="{E57F44DD-6D1D-43A3-A263-890C8379604C}"/>
              </a:ext>
            </a:extLst>
          </p:cNvPr>
          <p:cNvSpPr/>
          <p:nvPr/>
        </p:nvSpPr>
        <p:spPr>
          <a:xfrm>
            <a:off x="6096000" y="1319784"/>
            <a:ext cx="2674619" cy="2109216"/>
          </a:xfrm>
          <a:prstGeom prst="rect">
            <a:avLst/>
          </a:prstGeom>
          <a:blipFill>
            <a:blip r:embed="rId3"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2616024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A29D-2E94-4128-B1A3-9F3FB3729C7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E1AAA88-0925-458D-92C6-4042C7B12140}"/>
              </a:ext>
            </a:extLst>
          </p:cNvPr>
          <p:cNvSpPr>
            <a:spLocks noGrp="1"/>
          </p:cNvSpPr>
          <p:nvPr>
            <p:ph idx="1"/>
          </p:nvPr>
        </p:nvSpPr>
        <p:spPr/>
        <p:txBody>
          <a:bodyPr/>
          <a:lstStyle/>
          <a:p>
            <a:pPr marL="0" indent="0">
              <a:buNone/>
            </a:pPr>
            <a:r>
              <a:rPr lang="en-IN" dirty="0"/>
              <a:t>• Functions: </a:t>
            </a:r>
          </a:p>
          <a:p>
            <a:pPr marL="0" indent="0">
              <a:buNone/>
            </a:pPr>
            <a:r>
              <a:rPr lang="en-IN" dirty="0"/>
              <a:t>○ Make insertion and removal of prosthesis easier for patient.</a:t>
            </a:r>
          </a:p>
          <a:p>
            <a:pPr marL="0" indent="0">
              <a:buNone/>
            </a:pPr>
            <a:r>
              <a:rPr lang="en-IN" dirty="0"/>
              <a:t> ○ Provide resistance to horizontal forces. </a:t>
            </a:r>
          </a:p>
          <a:p>
            <a:pPr marL="0" indent="0">
              <a:buNone/>
            </a:pPr>
            <a:r>
              <a:rPr lang="en-IN" dirty="0"/>
              <a:t>○ Minimize wedging forces on abutments.</a:t>
            </a:r>
          </a:p>
          <a:p>
            <a:pPr marL="0" indent="0">
              <a:buNone/>
            </a:pPr>
            <a:r>
              <a:rPr lang="en-IN" dirty="0"/>
              <a:t> ○ Aid in stabilising individual teeth.</a:t>
            </a:r>
          </a:p>
          <a:p>
            <a:pPr marL="0" indent="0">
              <a:buNone/>
            </a:pPr>
            <a:r>
              <a:rPr lang="en-IN" dirty="0"/>
              <a:t> ○ Minimize space between prosthesis and abutments and reduce food entrapment. </a:t>
            </a:r>
          </a:p>
          <a:p>
            <a:pPr marL="0" indent="0">
              <a:buNone/>
            </a:pPr>
            <a:r>
              <a:rPr lang="en-IN" dirty="0"/>
              <a:t>○ Contribute to retention of prosthesis.</a:t>
            </a:r>
          </a:p>
        </p:txBody>
      </p:sp>
    </p:spTree>
    <p:extLst>
      <p:ext uri="{BB962C8B-B14F-4D97-AF65-F5344CB8AC3E}">
        <p14:creationId xmlns:p14="http://schemas.microsoft.com/office/powerpoint/2010/main" val="2784007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650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79905" y="1557527"/>
            <a:ext cx="6839711" cy="4572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358340" y="-62023"/>
            <a:ext cx="7014261" cy="1367041"/>
          </a:xfrm>
          <a:prstGeom prst="rect">
            <a:avLst/>
          </a:prstGeom>
        </p:spPr>
        <p:txBody>
          <a:bodyPr vert="horz" wrap="square" lIns="0" tIns="12700" rIns="0" bIns="0" rtlCol="0" anchor="ctr">
            <a:spAutoFit/>
          </a:bodyPr>
          <a:lstStyle/>
          <a:p>
            <a:pPr marL="12700" marR="5080">
              <a:lnSpc>
                <a:spcPct val="100000"/>
              </a:lnSpc>
              <a:spcBef>
                <a:spcPts val="100"/>
              </a:spcBef>
            </a:pPr>
            <a:r>
              <a:rPr dirty="0">
                <a:latin typeface="Times New Roman" panose="02020603050405020304" pitchFamily="18" charset="0"/>
                <a:cs typeface="Times New Roman" panose="02020603050405020304" pitchFamily="18" charset="0"/>
              </a:rPr>
              <a:t>NUMBER OF PATH</a:t>
            </a:r>
            <a:r>
              <a:rPr spc="-120"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OF </a:t>
            </a:r>
            <a:r>
              <a:rPr u="none"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INSERTION: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270C-9574-4712-B2B1-0AE0AFD09996}"/>
              </a:ext>
            </a:extLst>
          </p:cNvPr>
          <p:cNvSpPr>
            <a:spLocks noGrp="1"/>
          </p:cNvSpPr>
          <p:nvPr>
            <p:ph type="title"/>
          </p:nvPr>
        </p:nvSpPr>
        <p:spPr/>
        <p:txBody>
          <a:bodyPr/>
          <a:lstStyle/>
          <a:p>
            <a:r>
              <a:rPr lang="en-IN" dirty="0"/>
              <a:t>Tripoding or tripod marking</a:t>
            </a:r>
          </a:p>
        </p:txBody>
      </p:sp>
      <p:sp>
        <p:nvSpPr>
          <p:cNvPr id="3" name="Content Placeholder 2">
            <a:extLst>
              <a:ext uri="{FF2B5EF4-FFF2-40B4-BE49-F238E27FC236}">
                <a16:creationId xmlns:a16="http://schemas.microsoft.com/office/drawing/2014/main" id="{C5D0F396-118D-48B5-9FE9-906B98296AF7}"/>
              </a:ext>
            </a:extLst>
          </p:cNvPr>
          <p:cNvSpPr>
            <a:spLocks noGrp="1"/>
          </p:cNvSpPr>
          <p:nvPr>
            <p:ph idx="1"/>
          </p:nvPr>
        </p:nvSpPr>
        <p:spPr/>
        <p:txBody>
          <a:bodyPr/>
          <a:lstStyle/>
          <a:p>
            <a:pPr algn="just"/>
            <a:r>
              <a:rPr lang="en-US" dirty="0"/>
              <a:t>Definition : Those marks or lines drawn on a cast in a single plane perpendicular to the survey rod to assist with repositioning the cast on a dental surveyor in a previously defined orientation. </a:t>
            </a:r>
          </a:p>
          <a:p>
            <a:pPr algn="just"/>
            <a:r>
              <a:rPr lang="en-US" dirty="0"/>
              <a:t>The final position (tilt) of the cast in relation to the horizontal plane has to be recorded so that the cast could be placed back on the surveyor for any later analysis if necessary. This is called ‘tripoding’. This can be achieved by the following two methods:</a:t>
            </a:r>
            <a:endParaRPr lang="en-IN" dirty="0"/>
          </a:p>
        </p:txBody>
      </p:sp>
    </p:spTree>
    <p:extLst>
      <p:ext uri="{BB962C8B-B14F-4D97-AF65-F5344CB8AC3E}">
        <p14:creationId xmlns:p14="http://schemas.microsoft.com/office/powerpoint/2010/main" val="1942095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8">
            <a:extLst>
              <a:ext uri="{FF2B5EF4-FFF2-40B4-BE49-F238E27FC236}">
                <a16:creationId xmlns:a16="http://schemas.microsoft.com/office/drawing/2014/main" id="{D0931B10-91F1-4F64-ABF6-0A88CE4FB624}"/>
              </a:ext>
            </a:extLst>
          </p:cNvPr>
          <p:cNvGrpSpPr/>
          <p:nvPr/>
        </p:nvGrpSpPr>
        <p:grpSpPr>
          <a:xfrm>
            <a:off x="1231335" y="1111992"/>
            <a:ext cx="2910840" cy="3346702"/>
            <a:chOff x="1100327" y="3511296"/>
            <a:chExt cx="2910840" cy="3346702"/>
          </a:xfrm>
        </p:grpSpPr>
        <p:sp>
          <p:nvSpPr>
            <p:cNvPr id="3" name="object 9">
              <a:extLst>
                <a:ext uri="{FF2B5EF4-FFF2-40B4-BE49-F238E27FC236}">
                  <a16:creationId xmlns:a16="http://schemas.microsoft.com/office/drawing/2014/main" id="{E7E60BD3-AA74-484D-9C9D-29CB47013AC3}"/>
                </a:ext>
              </a:extLst>
            </p:cNvPr>
            <p:cNvSpPr/>
            <p:nvPr/>
          </p:nvSpPr>
          <p:spPr>
            <a:xfrm>
              <a:off x="1100327" y="5733286"/>
              <a:ext cx="2910840" cy="1124712"/>
            </a:xfrm>
            <a:prstGeom prst="rect">
              <a:avLst/>
            </a:prstGeom>
            <a:blipFill>
              <a:blip r:embed="rId2"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 name="object 10">
              <a:extLst>
                <a:ext uri="{FF2B5EF4-FFF2-40B4-BE49-F238E27FC236}">
                  <a16:creationId xmlns:a16="http://schemas.microsoft.com/office/drawing/2014/main" id="{5F31BEBC-ED64-4674-89E5-F030C2B31610}"/>
                </a:ext>
              </a:extLst>
            </p:cNvPr>
            <p:cNvSpPr/>
            <p:nvPr/>
          </p:nvSpPr>
          <p:spPr>
            <a:xfrm>
              <a:off x="1115567" y="3511296"/>
              <a:ext cx="2880360" cy="2232660"/>
            </a:xfrm>
            <a:custGeom>
              <a:avLst/>
              <a:gdLst/>
              <a:ahLst/>
              <a:cxnLst/>
              <a:rect l="l" t="t" r="r" b="b"/>
              <a:pathLst>
                <a:path w="2880360" h="2232660">
                  <a:moveTo>
                    <a:pt x="2688462" y="0"/>
                  </a:moveTo>
                  <a:lnTo>
                    <a:pt x="191897" y="0"/>
                  </a:lnTo>
                  <a:lnTo>
                    <a:pt x="147892" y="5064"/>
                  </a:lnTo>
                  <a:lnTo>
                    <a:pt x="107500" y="19493"/>
                  </a:lnTo>
                  <a:lnTo>
                    <a:pt x="71870" y="42137"/>
                  </a:lnTo>
                  <a:lnTo>
                    <a:pt x="42153" y="71848"/>
                  </a:lnTo>
                  <a:lnTo>
                    <a:pt x="19502" y="107477"/>
                  </a:lnTo>
                  <a:lnTo>
                    <a:pt x="5067" y="147876"/>
                  </a:lnTo>
                  <a:lnTo>
                    <a:pt x="0" y="191896"/>
                  </a:lnTo>
                  <a:lnTo>
                    <a:pt x="0" y="2040763"/>
                  </a:lnTo>
                  <a:lnTo>
                    <a:pt x="5067" y="2084767"/>
                  </a:lnTo>
                  <a:lnTo>
                    <a:pt x="19502" y="2125159"/>
                  </a:lnTo>
                  <a:lnTo>
                    <a:pt x="42153" y="2160789"/>
                  </a:lnTo>
                  <a:lnTo>
                    <a:pt x="71870" y="2190506"/>
                  </a:lnTo>
                  <a:lnTo>
                    <a:pt x="107500" y="2213157"/>
                  </a:lnTo>
                  <a:lnTo>
                    <a:pt x="147892" y="2227592"/>
                  </a:lnTo>
                  <a:lnTo>
                    <a:pt x="191897" y="2232660"/>
                  </a:lnTo>
                  <a:lnTo>
                    <a:pt x="2688462" y="2232660"/>
                  </a:lnTo>
                  <a:lnTo>
                    <a:pt x="2732483" y="2227592"/>
                  </a:lnTo>
                  <a:lnTo>
                    <a:pt x="2772882" y="2213157"/>
                  </a:lnTo>
                  <a:lnTo>
                    <a:pt x="2808511" y="2190506"/>
                  </a:lnTo>
                  <a:lnTo>
                    <a:pt x="2838222" y="2160789"/>
                  </a:lnTo>
                  <a:lnTo>
                    <a:pt x="2860866" y="2125159"/>
                  </a:lnTo>
                  <a:lnTo>
                    <a:pt x="2875295" y="2084767"/>
                  </a:lnTo>
                  <a:lnTo>
                    <a:pt x="2880360" y="2040763"/>
                  </a:lnTo>
                  <a:lnTo>
                    <a:pt x="2880360" y="191896"/>
                  </a:lnTo>
                  <a:lnTo>
                    <a:pt x="2875295" y="147876"/>
                  </a:lnTo>
                  <a:lnTo>
                    <a:pt x="2860866" y="107477"/>
                  </a:lnTo>
                  <a:lnTo>
                    <a:pt x="2838222" y="71848"/>
                  </a:lnTo>
                  <a:lnTo>
                    <a:pt x="2808511" y="42137"/>
                  </a:lnTo>
                  <a:lnTo>
                    <a:pt x="2772882" y="19493"/>
                  </a:lnTo>
                  <a:lnTo>
                    <a:pt x="2732483" y="5064"/>
                  </a:lnTo>
                  <a:lnTo>
                    <a:pt x="2688462" y="0"/>
                  </a:lnTo>
                  <a:close/>
                </a:path>
              </a:pathLst>
            </a:custGeom>
            <a:solidFill>
              <a:srgbClr val="ECECEC"/>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5" name="object 11">
              <a:extLst>
                <a:ext uri="{FF2B5EF4-FFF2-40B4-BE49-F238E27FC236}">
                  <a16:creationId xmlns:a16="http://schemas.microsoft.com/office/drawing/2014/main" id="{B0A49E12-4CDB-430C-B609-397FAAE41444}"/>
                </a:ext>
              </a:extLst>
            </p:cNvPr>
            <p:cNvSpPr/>
            <p:nvPr/>
          </p:nvSpPr>
          <p:spPr>
            <a:xfrm>
              <a:off x="1115567" y="3511296"/>
              <a:ext cx="2880360" cy="2232660"/>
            </a:xfrm>
            <a:prstGeom prst="rect">
              <a:avLst/>
            </a:prstGeom>
            <a:blipFill>
              <a:blip r:embed="rId3"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grpSp>
        <p:nvGrpSpPr>
          <p:cNvPr id="6" name="object 2">
            <a:extLst>
              <a:ext uri="{FF2B5EF4-FFF2-40B4-BE49-F238E27FC236}">
                <a16:creationId xmlns:a16="http://schemas.microsoft.com/office/drawing/2014/main" id="{A9B2F38B-EF83-43CD-922C-D1602E0DD75C}"/>
              </a:ext>
            </a:extLst>
          </p:cNvPr>
          <p:cNvGrpSpPr/>
          <p:nvPr/>
        </p:nvGrpSpPr>
        <p:grpSpPr>
          <a:xfrm>
            <a:off x="4850384" y="1111992"/>
            <a:ext cx="2694432" cy="3317746"/>
            <a:chOff x="5349240" y="3540252"/>
            <a:chExt cx="2694432" cy="3317746"/>
          </a:xfrm>
        </p:grpSpPr>
        <p:sp>
          <p:nvSpPr>
            <p:cNvPr id="7" name="object 3">
              <a:extLst>
                <a:ext uri="{FF2B5EF4-FFF2-40B4-BE49-F238E27FC236}">
                  <a16:creationId xmlns:a16="http://schemas.microsoft.com/office/drawing/2014/main" id="{6817A9A1-CF86-4FD4-9923-9E2EC518FB2C}"/>
                </a:ext>
              </a:extLst>
            </p:cNvPr>
            <p:cNvSpPr/>
            <p:nvPr/>
          </p:nvSpPr>
          <p:spPr>
            <a:xfrm>
              <a:off x="5349240" y="5762242"/>
              <a:ext cx="2694432" cy="1095756"/>
            </a:xfrm>
            <a:prstGeom prst="rect">
              <a:avLst/>
            </a:prstGeom>
            <a:blipFill>
              <a:blip r:embed="rId4"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8" name="object 4">
              <a:extLst>
                <a:ext uri="{FF2B5EF4-FFF2-40B4-BE49-F238E27FC236}">
                  <a16:creationId xmlns:a16="http://schemas.microsoft.com/office/drawing/2014/main" id="{D986DB35-CCD0-4398-88CE-548DB8DC2F76}"/>
                </a:ext>
              </a:extLst>
            </p:cNvPr>
            <p:cNvSpPr/>
            <p:nvPr/>
          </p:nvSpPr>
          <p:spPr>
            <a:xfrm>
              <a:off x="5364480" y="3540252"/>
              <a:ext cx="2664460" cy="2232660"/>
            </a:xfrm>
            <a:custGeom>
              <a:avLst/>
              <a:gdLst/>
              <a:ahLst/>
              <a:cxnLst/>
              <a:rect l="l" t="t" r="r" b="b"/>
              <a:pathLst>
                <a:path w="2664459" h="2232660">
                  <a:moveTo>
                    <a:pt x="2472054" y="0"/>
                  </a:moveTo>
                  <a:lnTo>
                    <a:pt x="191897" y="0"/>
                  </a:lnTo>
                  <a:lnTo>
                    <a:pt x="147876" y="5064"/>
                  </a:lnTo>
                  <a:lnTo>
                    <a:pt x="107477" y="19493"/>
                  </a:lnTo>
                  <a:lnTo>
                    <a:pt x="71848" y="42137"/>
                  </a:lnTo>
                  <a:lnTo>
                    <a:pt x="42137" y="71848"/>
                  </a:lnTo>
                  <a:lnTo>
                    <a:pt x="19493" y="107477"/>
                  </a:lnTo>
                  <a:lnTo>
                    <a:pt x="5064" y="147876"/>
                  </a:lnTo>
                  <a:lnTo>
                    <a:pt x="0" y="191897"/>
                  </a:lnTo>
                  <a:lnTo>
                    <a:pt x="0" y="2040763"/>
                  </a:lnTo>
                  <a:lnTo>
                    <a:pt x="5064" y="2084767"/>
                  </a:lnTo>
                  <a:lnTo>
                    <a:pt x="19493" y="2125159"/>
                  </a:lnTo>
                  <a:lnTo>
                    <a:pt x="42137" y="2160789"/>
                  </a:lnTo>
                  <a:lnTo>
                    <a:pt x="71848" y="2190506"/>
                  </a:lnTo>
                  <a:lnTo>
                    <a:pt x="107477" y="2213157"/>
                  </a:lnTo>
                  <a:lnTo>
                    <a:pt x="147876" y="2227592"/>
                  </a:lnTo>
                  <a:lnTo>
                    <a:pt x="191897" y="2232660"/>
                  </a:lnTo>
                  <a:lnTo>
                    <a:pt x="2472054" y="2232660"/>
                  </a:lnTo>
                  <a:lnTo>
                    <a:pt x="2516075" y="2227592"/>
                  </a:lnTo>
                  <a:lnTo>
                    <a:pt x="2556474" y="2213157"/>
                  </a:lnTo>
                  <a:lnTo>
                    <a:pt x="2592103" y="2190506"/>
                  </a:lnTo>
                  <a:lnTo>
                    <a:pt x="2621814" y="2160789"/>
                  </a:lnTo>
                  <a:lnTo>
                    <a:pt x="2644458" y="2125159"/>
                  </a:lnTo>
                  <a:lnTo>
                    <a:pt x="2658887" y="2084767"/>
                  </a:lnTo>
                  <a:lnTo>
                    <a:pt x="2663952" y="2040763"/>
                  </a:lnTo>
                  <a:lnTo>
                    <a:pt x="2663952" y="191897"/>
                  </a:lnTo>
                  <a:lnTo>
                    <a:pt x="2658887" y="147876"/>
                  </a:lnTo>
                  <a:lnTo>
                    <a:pt x="2644458" y="107477"/>
                  </a:lnTo>
                  <a:lnTo>
                    <a:pt x="2621814" y="71848"/>
                  </a:lnTo>
                  <a:lnTo>
                    <a:pt x="2592103" y="42137"/>
                  </a:lnTo>
                  <a:lnTo>
                    <a:pt x="2556474" y="19493"/>
                  </a:lnTo>
                  <a:lnTo>
                    <a:pt x="2516075" y="5064"/>
                  </a:lnTo>
                  <a:lnTo>
                    <a:pt x="2472054" y="0"/>
                  </a:lnTo>
                  <a:close/>
                </a:path>
              </a:pathLst>
            </a:custGeom>
            <a:solidFill>
              <a:srgbClr val="ECECEC"/>
            </a:solid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9" name="object 5">
              <a:extLst>
                <a:ext uri="{FF2B5EF4-FFF2-40B4-BE49-F238E27FC236}">
                  <a16:creationId xmlns:a16="http://schemas.microsoft.com/office/drawing/2014/main" id="{F763B628-CA3D-4495-BF85-8C09CC28A7A6}"/>
                </a:ext>
              </a:extLst>
            </p:cNvPr>
            <p:cNvSpPr/>
            <p:nvPr/>
          </p:nvSpPr>
          <p:spPr>
            <a:xfrm>
              <a:off x="5364480" y="3652673"/>
              <a:ext cx="2663952" cy="2232660"/>
            </a:xfrm>
            <a:prstGeom prst="rect">
              <a:avLst/>
            </a:prstGeom>
            <a:blipFill>
              <a:blip r:embed="rId5"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dirty="0"/>
            </a:p>
          </p:txBody>
        </p:sp>
      </p:grpSp>
      <p:sp>
        <p:nvSpPr>
          <p:cNvPr id="10" name="object 3">
            <a:extLst>
              <a:ext uri="{FF2B5EF4-FFF2-40B4-BE49-F238E27FC236}">
                <a16:creationId xmlns:a16="http://schemas.microsoft.com/office/drawing/2014/main" id="{701B9616-0C78-4B07-8FFD-55C6895A6CA5}"/>
              </a:ext>
            </a:extLst>
          </p:cNvPr>
          <p:cNvSpPr/>
          <p:nvPr/>
        </p:nvSpPr>
        <p:spPr>
          <a:xfrm>
            <a:off x="7945431" y="1229340"/>
            <a:ext cx="3119628" cy="1997964"/>
          </a:xfrm>
          <a:prstGeom prst="rect">
            <a:avLst/>
          </a:prstGeom>
          <a:blipFill>
            <a:blip r:embed="rId6"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Tree>
    <p:extLst>
      <p:ext uri="{BB962C8B-B14F-4D97-AF65-F5344CB8AC3E}">
        <p14:creationId xmlns:p14="http://schemas.microsoft.com/office/powerpoint/2010/main" val="1573154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0">
            <a:extLst>
              <a:ext uri="{FF2B5EF4-FFF2-40B4-BE49-F238E27FC236}">
                <a16:creationId xmlns:a16="http://schemas.microsoft.com/office/drawing/2014/main" id="{8E903A6B-7395-4A8A-95C0-25949ADD0F3C}"/>
              </a:ext>
            </a:extLst>
          </p:cNvPr>
          <p:cNvGrpSpPr/>
          <p:nvPr/>
        </p:nvGrpSpPr>
        <p:grpSpPr>
          <a:xfrm>
            <a:off x="2013374" y="1399822"/>
            <a:ext cx="2611120" cy="2184400"/>
            <a:chOff x="5633465" y="1014222"/>
            <a:chExt cx="2611120" cy="2184400"/>
          </a:xfrm>
        </p:grpSpPr>
        <p:sp>
          <p:nvSpPr>
            <p:cNvPr id="3" name="object 21">
              <a:extLst>
                <a:ext uri="{FF2B5EF4-FFF2-40B4-BE49-F238E27FC236}">
                  <a16:creationId xmlns:a16="http://schemas.microsoft.com/office/drawing/2014/main" id="{15E044C0-E2C1-4A62-A92A-C85ED72E6746}"/>
                </a:ext>
              </a:extLst>
            </p:cNvPr>
            <p:cNvSpPr/>
            <p:nvPr/>
          </p:nvSpPr>
          <p:spPr>
            <a:xfrm>
              <a:off x="5652515" y="1033272"/>
              <a:ext cx="2572512" cy="2145791"/>
            </a:xfrm>
            <a:prstGeom prst="rect">
              <a:avLst/>
            </a:prstGeom>
            <a:blipFill>
              <a:blip r:embed="rId2"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4" name="object 22">
              <a:extLst>
                <a:ext uri="{FF2B5EF4-FFF2-40B4-BE49-F238E27FC236}">
                  <a16:creationId xmlns:a16="http://schemas.microsoft.com/office/drawing/2014/main" id="{0BEAE4CA-DC26-44A6-BAF1-FE1FDD89FB82}"/>
                </a:ext>
              </a:extLst>
            </p:cNvPr>
            <p:cNvSpPr/>
            <p:nvPr/>
          </p:nvSpPr>
          <p:spPr>
            <a:xfrm>
              <a:off x="5633465" y="1014222"/>
              <a:ext cx="2611120" cy="2184400"/>
            </a:xfrm>
            <a:custGeom>
              <a:avLst/>
              <a:gdLst/>
              <a:ahLst/>
              <a:cxnLst/>
              <a:rect l="l" t="t" r="r" b="b"/>
              <a:pathLst>
                <a:path w="2611120" h="2184400">
                  <a:moveTo>
                    <a:pt x="0" y="2183891"/>
                  </a:moveTo>
                  <a:lnTo>
                    <a:pt x="2610612" y="2183891"/>
                  </a:lnTo>
                  <a:lnTo>
                    <a:pt x="2610612" y="0"/>
                  </a:lnTo>
                  <a:lnTo>
                    <a:pt x="0" y="0"/>
                  </a:lnTo>
                  <a:lnTo>
                    <a:pt x="0" y="2183891"/>
                  </a:lnTo>
                  <a:close/>
                </a:path>
              </a:pathLst>
            </a:custGeom>
            <a:ln w="38100">
              <a:solidFill>
                <a:srgbClr val="042E60"/>
              </a:solidFill>
            </a:ln>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pic>
        <p:nvPicPr>
          <p:cNvPr id="5" name="videoplayback (4)">
            <a:hlinkClick r:id="" action="ppaction://media"/>
            <a:extLst>
              <a:ext uri="{FF2B5EF4-FFF2-40B4-BE49-F238E27FC236}">
                <a16:creationId xmlns:a16="http://schemas.microsoft.com/office/drawing/2014/main" id="{A8DA68FB-0E83-41E1-9476-E0551887C241}"/>
              </a:ext>
            </a:extLst>
          </p:cNvPr>
          <p:cNvPicPr>
            <a:picLocks noChangeAspect="1"/>
          </p:cNvPicPr>
          <p:nvPr/>
        </p:nvPicPr>
        <p:blipFill>
          <a:blip r:embed="rId3"/>
          <a:stretch>
            <a:fillRect/>
          </a:stretch>
        </p:blipFill>
        <p:spPr>
          <a:xfrm>
            <a:off x="5147452" y="694058"/>
            <a:ext cx="4840111" cy="5135241"/>
          </a:xfrm>
          <a:prstGeom prst="rect">
            <a:avLst/>
          </a:prstGeom>
        </p:spPr>
      </p:pic>
    </p:spTree>
    <p:extLst>
      <p:ext uri="{BB962C8B-B14F-4D97-AF65-F5344CB8AC3E}">
        <p14:creationId xmlns:p14="http://schemas.microsoft.com/office/powerpoint/2010/main" val="3318910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4)">
            <a:hlinkClick r:id="" action="ppaction://media"/>
            <a:extLst>
              <a:ext uri="{FF2B5EF4-FFF2-40B4-BE49-F238E27FC236}">
                <a16:creationId xmlns:a16="http://schemas.microsoft.com/office/drawing/2014/main" id="{75F23925-3168-467B-A404-2B59652CA150}"/>
              </a:ext>
            </a:extLst>
          </p:cNvPr>
          <p:cNvPicPr>
            <a:picLocks noChangeAspect="1"/>
          </p:cNvPicPr>
          <p:nvPr>
            <a:videoFile r:link="rId1"/>
            <p:extLst>
              <p:ext uri="{DAA4B4D4-6D71-4841-9C94-3DE7FCFB9230}">
                <p14:media xmlns:p14="http://schemas.microsoft.com/office/powerpoint/2010/main" r:embed="rId2">
                  <p14:trim st="99830" end="112644"/>
                </p14:media>
              </p:ext>
            </p:extLst>
          </p:nvPr>
        </p:nvPicPr>
        <p:blipFill>
          <a:blip r:embed="rId4"/>
          <a:stretch>
            <a:fillRect/>
          </a:stretch>
        </p:blipFill>
        <p:spPr>
          <a:xfrm>
            <a:off x="3067050" y="304800"/>
            <a:ext cx="6057900" cy="6400800"/>
          </a:xfrm>
          <a:prstGeom prst="rect">
            <a:avLst/>
          </a:prstGeom>
        </p:spPr>
      </p:pic>
    </p:spTree>
    <p:extLst>
      <p:ext uri="{BB962C8B-B14F-4D97-AF65-F5344CB8AC3E}">
        <p14:creationId xmlns:p14="http://schemas.microsoft.com/office/powerpoint/2010/main" val="1792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53F35-3508-4639-B64A-B7635C66A5C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E1D29AA-0CDD-404C-82DC-08D5973C70AD}"/>
              </a:ext>
            </a:extLst>
          </p:cNvPr>
          <p:cNvSpPr>
            <a:spLocks noGrp="1"/>
          </p:cNvSpPr>
          <p:nvPr>
            <p:ph idx="1"/>
          </p:nvPr>
        </p:nvSpPr>
        <p:spPr/>
        <p:txBody>
          <a:bodyPr>
            <a:normAutofit/>
          </a:bodyPr>
          <a:lstStyle/>
          <a:p>
            <a:pPr algn="just"/>
            <a:r>
              <a:rPr lang="en-US" dirty="0"/>
              <a:t>Tissue surface indexing Cast with determined final tilt is locked on surveyor table. The vertical arm of surveyor is also locked such that it contacts the tissue surface of the cast. Horizontal arm can be moved.</a:t>
            </a:r>
          </a:p>
          <a:p>
            <a:pPr algn="just"/>
            <a:r>
              <a:rPr lang="en-US" dirty="0"/>
              <a:t>Undercut gauge is attached to the mandrel, and three widely divergent marks are created on the tissue surface by pressing the gauge against the cast. These marks are then highlighted in pencil by making a cross and circling it . These marks should not be placed on areas of cast involved in framework design . This will establish three points in the same horizontal plane and permit the cast to be repositioned precisely</a:t>
            </a:r>
            <a:endParaRPr lang="en-IN" dirty="0"/>
          </a:p>
        </p:txBody>
      </p:sp>
    </p:spTree>
    <p:extLst>
      <p:ext uri="{BB962C8B-B14F-4D97-AF65-F5344CB8AC3E}">
        <p14:creationId xmlns:p14="http://schemas.microsoft.com/office/powerpoint/2010/main" val="2533165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7F98-C026-41E8-ACC8-F5710CCBD76F}"/>
              </a:ext>
            </a:extLst>
          </p:cNvPr>
          <p:cNvSpPr>
            <a:spLocks noGrp="1"/>
          </p:cNvSpPr>
          <p:nvPr>
            <p:ph type="title"/>
          </p:nvPr>
        </p:nvSpPr>
        <p:spPr/>
        <p:txBody>
          <a:bodyPr/>
          <a:lstStyle/>
          <a:p>
            <a:r>
              <a:rPr lang="en-IN" dirty="0"/>
              <a:t>Art portion indexing</a:t>
            </a:r>
          </a:p>
        </p:txBody>
      </p:sp>
      <p:sp>
        <p:nvSpPr>
          <p:cNvPr id="3" name="Content Placeholder 2">
            <a:extLst>
              <a:ext uri="{FF2B5EF4-FFF2-40B4-BE49-F238E27FC236}">
                <a16:creationId xmlns:a16="http://schemas.microsoft.com/office/drawing/2014/main" id="{C4D01E88-BAFD-45AB-801A-0B895F7CDC95}"/>
              </a:ext>
            </a:extLst>
          </p:cNvPr>
          <p:cNvSpPr>
            <a:spLocks noGrp="1"/>
          </p:cNvSpPr>
          <p:nvPr>
            <p:ph idx="1"/>
          </p:nvPr>
        </p:nvSpPr>
        <p:spPr/>
        <p:txBody>
          <a:bodyPr/>
          <a:lstStyle/>
          <a:p>
            <a:r>
              <a:rPr lang="en-US" dirty="0"/>
              <a:t>This is the second method to tripod the cast. </a:t>
            </a:r>
          </a:p>
          <a:p>
            <a:pPr algn="just"/>
            <a:r>
              <a:rPr lang="en-US" dirty="0"/>
              <a:t>Three lines and marks are scribed, one on the posterior, and one each on the lateral surface of the art portion or base of the cast. This is done by holding the </a:t>
            </a:r>
            <a:r>
              <a:rPr lang="en-US" dirty="0" err="1"/>
              <a:t>analysing</a:t>
            </a:r>
            <a:r>
              <a:rPr lang="en-US" dirty="0"/>
              <a:t> rod against the side of the cast and making a mark with a sharp instrument . All other procedures are the same as before. By tilting the cast until all three lines are again parallel to the surveyor blade, the original cast position can be re-established.</a:t>
            </a:r>
            <a:endParaRPr lang="en-IN" dirty="0"/>
          </a:p>
        </p:txBody>
      </p:sp>
    </p:spTree>
    <p:extLst>
      <p:ext uri="{BB962C8B-B14F-4D97-AF65-F5344CB8AC3E}">
        <p14:creationId xmlns:p14="http://schemas.microsoft.com/office/powerpoint/2010/main" val="3181690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C2F9-1F4D-4C39-B6AB-F19C7969290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D9FEF0E-C183-4BFF-9B98-0828DE9B4DD0}"/>
              </a:ext>
            </a:extLst>
          </p:cNvPr>
          <p:cNvSpPr>
            <a:spLocks noGrp="1"/>
          </p:cNvSpPr>
          <p:nvPr>
            <p:ph idx="1"/>
          </p:nvPr>
        </p:nvSpPr>
        <p:spPr/>
        <p:txBody>
          <a:bodyPr>
            <a:normAutofit fontScale="92500" lnSpcReduction="20000"/>
          </a:bodyPr>
          <a:lstStyle/>
          <a:p>
            <a:pPr algn="just"/>
            <a:r>
              <a:rPr lang="en-IN" dirty="0"/>
              <a:t>Mounting of cast-</a:t>
            </a:r>
            <a:r>
              <a:rPr lang="en-US" dirty="0"/>
              <a:t>The cast to be designed, whether maxillary or mandibular, is first attached to the cast holder such that occlusal plane is parallel to the base. the starting point for the surveying procedure</a:t>
            </a:r>
          </a:p>
          <a:p>
            <a:pPr algn="just"/>
            <a:r>
              <a:rPr lang="en-IN" dirty="0"/>
              <a:t>Tilting-</a:t>
            </a:r>
            <a:r>
              <a:rPr lang="en-US" dirty="0"/>
              <a:t>Tilting changes the position of the cast, which in turn changes the long axis of each tooth on the cast relative to the horizontal plane. </a:t>
            </a:r>
          </a:p>
          <a:p>
            <a:pPr algn="just"/>
            <a:r>
              <a:rPr lang="en-US" dirty="0"/>
              <a:t>Tilt is seen from the view of a person looking at the cast from the rear. </a:t>
            </a:r>
          </a:p>
          <a:p>
            <a:pPr algn="just"/>
            <a:r>
              <a:rPr lang="en-US" dirty="0"/>
              <a:t>Thus, if anterior part of cast is lowered, it is called anterior tilt. </a:t>
            </a:r>
          </a:p>
          <a:p>
            <a:pPr algn="just"/>
            <a:r>
              <a:rPr lang="en-US" dirty="0"/>
              <a:t>Similarly the cast can be tilted posterior, right, left or a combination of these </a:t>
            </a:r>
          </a:p>
          <a:p>
            <a:pPr algn="just"/>
            <a:r>
              <a:rPr lang="en-US" dirty="0"/>
              <a:t>Tilting more than 10° from the horizontal should be avoided as the patient would be unable to open the mouth sufficiently to accommodate this exaggerated tilt. The final tilt determined after considering the factors affecting the same will give the final path of placement of the prosthesis.</a:t>
            </a:r>
            <a:endParaRPr lang="en-IN" dirty="0"/>
          </a:p>
        </p:txBody>
      </p:sp>
    </p:spTree>
    <p:extLst>
      <p:ext uri="{BB962C8B-B14F-4D97-AF65-F5344CB8AC3E}">
        <p14:creationId xmlns:p14="http://schemas.microsoft.com/office/powerpoint/2010/main" val="1299584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9E7D-F7AC-4557-AB53-3807D6D3D3A4}"/>
              </a:ext>
            </a:extLst>
          </p:cNvPr>
          <p:cNvSpPr>
            <a:spLocks noGrp="1"/>
          </p:cNvSpPr>
          <p:nvPr>
            <p:ph type="title"/>
          </p:nvPr>
        </p:nvSpPr>
        <p:spPr/>
        <p:txBody>
          <a:bodyPr/>
          <a:lstStyle/>
          <a:p>
            <a:r>
              <a:rPr lang="en-US" dirty="0"/>
              <a:t>Transferring tripod marks to another cast</a:t>
            </a:r>
            <a:endParaRPr lang="en-IN" dirty="0"/>
          </a:p>
        </p:txBody>
      </p:sp>
      <p:sp>
        <p:nvSpPr>
          <p:cNvPr id="3" name="Content Placeholder 2">
            <a:extLst>
              <a:ext uri="{FF2B5EF4-FFF2-40B4-BE49-F238E27FC236}">
                <a16:creationId xmlns:a16="http://schemas.microsoft.com/office/drawing/2014/main" id="{AEA0160A-C560-45D5-B8AE-E0F129BA6E69}"/>
              </a:ext>
            </a:extLst>
          </p:cNvPr>
          <p:cNvSpPr>
            <a:spLocks noGrp="1"/>
          </p:cNvSpPr>
          <p:nvPr>
            <p:ph idx="1"/>
          </p:nvPr>
        </p:nvSpPr>
        <p:spPr/>
        <p:txBody>
          <a:bodyPr>
            <a:normAutofit lnSpcReduction="10000"/>
          </a:bodyPr>
          <a:lstStyle/>
          <a:p>
            <a:pPr algn="just"/>
            <a:r>
              <a:rPr lang="en-US" dirty="0"/>
              <a:t>In both the above methods, scoring (making a mark) the cast rather than just drawing the marks with pencil or carbon marker, has the advantage that if the cast is duplicated, the marks will also be transferred from one cast to another. </a:t>
            </a:r>
          </a:p>
          <a:p>
            <a:pPr algn="just"/>
            <a:r>
              <a:rPr lang="en-US" dirty="0"/>
              <a:t>It is thus possible to transfer the tripod marks from a master cast to a refractory cast. If the marks successfully are to be transferred from the diagnostic cast to a master cast, as there is no duplication done here, the diagnostic cast . </a:t>
            </a:r>
          </a:p>
          <a:p>
            <a:pPr algn="just"/>
            <a:r>
              <a:rPr lang="en-US" dirty="0"/>
              <a:t>The commonly used landmarks are: 1. Distal marginal ridge of first premolar on one side. 2. Lingual cusp tip of first premolar of opposite side. 3. Incisal edge of lateral incisor.</a:t>
            </a:r>
            <a:endParaRPr lang="en-IN" dirty="0"/>
          </a:p>
        </p:txBody>
      </p:sp>
    </p:spTree>
    <p:extLst>
      <p:ext uri="{BB962C8B-B14F-4D97-AF65-F5344CB8AC3E}">
        <p14:creationId xmlns:p14="http://schemas.microsoft.com/office/powerpoint/2010/main" val="1751817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FB03-D102-46AD-B3F6-AB8EE235FCF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F69D61E-FB32-458C-B3E8-60EA8CD8E28F}"/>
              </a:ext>
            </a:extLst>
          </p:cNvPr>
          <p:cNvSpPr>
            <a:spLocks noGrp="1"/>
          </p:cNvSpPr>
          <p:nvPr>
            <p:ph idx="1"/>
          </p:nvPr>
        </p:nvSpPr>
        <p:spPr/>
        <p:txBody>
          <a:bodyPr/>
          <a:lstStyle/>
          <a:p>
            <a:pPr algn="just"/>
            <a:r>
              <a:rPr lang="en-US" dirty="0"/>
              <a:t>Since these points can be easily marked on any other cast of the same patient (master cast), it can be repositioned in the same orientation as diagnostic cast. </a:t>
            </a:r>
          </a:p>
          <a:p>
            <a:pPr algn="just"/>
            <a:r>
              <a:rPr lang="en-US" dirty="0"/>
              <a:t>Once final path of placement of prosthesis is determined and the same is tripoded for future reference, the survey line is marked on the cast by the surveyor.</a:t>
            </a:r>
            <a:endParaRPr lang="en-IN" dirty="0"/>
          </a:p>
        </p:txBody>
      </p:sp>
    </p:spTree>
    <p:extLst>
      <p:ext uri="{BB962C8B-B14F-4D97-AF65-F5344CB8AC3E}">
        <p14:creationId xmlns:p14="http://schemas.microsoft.com/office/powerpoint/2010/main" val="1634600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5CCC-7CD2-49DA-96C1-72B04C613362}"/>
              </a:ext>
            </a:extLst>
          </p:cNvPr>
          <p:cNvSpPr>
            <a:spLocks noGrp="1"/>
          </p:cNvSpPr>
          <p:nvPr>
            <p:ph type="title"/>
          </p:nvPr>
        </p:nvSpPr>
        <p:spPr/>
        <p:txBody>
          <a:bodyPr/>
          <a:lstStyle/>
          <a:p>
            <a:r>
              <a:rPr lang="en-IN" dirty="0"/>
              <a:t>Survey lines</a:t>
            </a:r>
          </a:p>
        </p:txBody>
      </p:sp>
      <p:sp>
        <p:nvSpPr>
          <p:cNvPr id="3" name="Content Placeholder 2">
            <a:extLst>
              <a:ext uri="{FF2B5EF4-FFF2-40B4-BE49-F238E27FC236}">
                <a16:creationId xmlns:a16="http://schemas.microsoft.com/office/drawing/2014/main" id="{48F1A14A-0A07-48F2-8AAD-6AB7FAFF05B6}"/>
              </a:ext>
            </a:extLst>
          </p:cNvPr>
          <p:cNvSpPr>
            <a:spLocks noGrp="1"/>
          </p:cNvSpPr>
          <p:nvPr>
            <p:ph idx="1"/>
          </p:nvPr>
        </p:nvSpPr>
        <p:spPr/>
        <p:txBody>
          <a:bodyPr/>
          <a:lstStyle/>
          <a:p>
            <a:pPr algn="just"/>
            <a:r>
              <a:rPr lang="en-US" dirty="0"/>
              <a:t>Definition: A line produced on a cast by a surveyor marking the greatest prominence of contour in relation to the planned path of placement of a restoration. </a:t>
            </a:r>
          </a:p>
          <a:p>
            <a:pPr algn="just"/>
            <a:r>
              <a:rPr lang="en-US" dirty="0" err="1"/>
              <a:t>Blatterfein</a:t>
            </a:r>
            <a:r>
              <a:rPr lang="en-US" dirty="0"/>
              <a:t> divided the abutment tooth into two halves by a vertical line through the </a:t>
            </a:r>
            <a:r>
              <a:rPr lang="en-US" dirty="0" err="1"/>
              <a:t>centre</a:t>
            </a:r>
            <a:r>
              <a:rPr lang="en-US" dirty="0"/>
              <a:t> of the tooth. The area adjacent to edentulous space was termed as near zone and the other area was called far zone</a:t>
            </a:r>
            <a:endParaRPr lang="en-IN" dirty="0"/>
          </a:p>
        </p:txBody>
      </p:sp>
      <p:grpSp>
        <p:nvGrpSpPr>
          <p:cNvPr id="4" name="object 9">
            <a:extLst>
              <a:ext uri="{FF2B5EF4-FFF2-40B4-BE49-F238E27FC236}">
                <a16:creationId xmlns:a16="http://schemas.microsoft.com/office/drawing/2014/main" id="{2DDAC9D6-0CA2-434D-9781-94BF322C94A5}"/>
              </a:ext>
            </a:extLst>
          </p:cNvPr>
          <p:cNvGrpSpPr/>
          <p:nvPr/>
        </p:nvGrpSpPr>
        <p:grpSpPr>
          <a:xfrm>
            <a:off x="4456536" y="4667298"/>
            <a:ext cx="2601595" cy="1825577"/>
            <a:chOff x="5950458" y="1177289"/>
            <a:chExt cx="2601595" cy="881380"/>
          </a:xfrm>
        </p:grpSpPr>
        <p:sp>
          <p:nvSpPr>
            <p:cNvPr id="5" name="object 10">
              <a:extLst>
                <a:ext uri="{FF2B5EF4-FFF2-40B4-BE49-F238E27FC236}">
                  <a16:creationId xmlns:a16="http://schemas.microsoft.com/office/drawing/2014/main" id="{33FA3B48-ACF3-48C0-A6FB-EE3F69BC798B}"/>
                </a:ext>
              </a:extLst>
            </p:cNvPr>
            <p:cNvSpPr/>
            <p:nvPr/>
          </p:nvSpPr>
          <p:spPr>
            <a:xfrm>
              <a:off x="5969508" y="1196339"/>
              <a:ext cx="2563367" cy="842772"/>
            </a:xfrm>
            <a:prstGeom prst="rect">
              <a:avLst/>
            </a:prstGeom>
            <a:blipFill>
              <a:blip r:embed="rId2"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 name="object 11">
              <a:extLst>
                <a:ext uri="{FF2B5EF4-FFF2-40B4-BE49-F238E27FC236}">
                  <a16:creationId xmlns:a16="http://schemas.microsoft.com/office/drawing/2014/main" id="{63C8E835-16FE-457B-A763-C26EE6E96CE4}"/>
                </a:ext>
              </a:extLst>
            </p:cNvPr>
            <p:cNvSpPr/>
            <p:nvPr/>
          </p:nvSpPr>
          <p:spPr>
            <a:xfrm>
              <a:off x="5950458" y="1177289"/>
              <a:ext cx="2601595" cy="881380"/>
            </a:xfrm>
            <a:custGeom>
              <a:avLst/>
              <a:gdLst/>
              <a:ahLst/>
              <a:cxnLst/>
              <a:rect l="l" t="t" r="r" b="b"/>
              <a:pathLst>
                <a:path w="2601595" h="881380">
                  <a:moveTo>
                    <a:pt x="0" y="880872"/>
                  </a:moveTo>
                  <a:lnTo>
                    <a:pt x="2601467" y="880872"/>
                  </a:lnTo>
                  <a:lnTo>
                    <a:pt x="2601467" y="0"/>
                  </a:lnTo>
                  <a:lnTo>
                    <a:pt x="0" y="0"/>
                  </a:lnTo>
                  <a:lnTo>
                    <a:pt x="0" y="880872"/>
                  </a:lnTo>
                  <a:close/>
                </a:path>
              </a:pathLst>
            </a:custGeom>
            <a:ln w="38100">
              <a:solidFill>
                <a:srgbClr val="042E60"/>
              </a:solidFill>
            </a:ln>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Tree>
    <p:extLst>
      <p:ext uri="{BB962C8B-B14F-4D97-AF65-F5344CB8AC3E}">
        <p14:creationId xmlns:p14="http://schemas.microsoft.com/office/powerpoint/2010/main" val="3215394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069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txBox="1">
            <a:spLocks noGrp="1"/>
          </p:cNvSpPr>
          <p:nvPr>
            <p:ph type="title"/>
          </p:nvPr>
        </p:nvSpPr>
        <p:spPr>
          <a:xfrm>
            <a:off x="2201477" y="650190"/>
            <a:ext cx="4220845" cy="1121461"/>
          </a:xfrm>
          <a:prstGeom prst="rect">
            <a:avLst/>
          </a:prstGeom>
        </p:spPr>
        <p:txBody>
          <a:bodyPr vert="horz" wrap="square" lIns="0" tIns="13335" rIns="0" bIns="0" rtlCol="0" anchor="ctr">
            <a:spAutoFit/>
          </a:bodyPr>
          <a:lstStyle/>
          <a:p>
            <a:pPr marL="38100" marR="30480">
              <a:lnSpc>
                <a:spcPct val="100000"/>
              </a:lnSpc>
              <a:spcBef>
                <a:spcPts val="105"/>
              </a:spcBef>
            </a:pPr>
            <a:r>
              <a:rPr sz="2400" spc="-5" dirty="0">
                <a:solidFill>
                  <a:srgbClr val="FFFFFF"/>
                </a:solidFill>
                <a:latin typeface="Times New Roman" panose="02020603050405020304" pitchFamily="18" charset="0"/>
                <a:cs typeface="Times New Roman" panose="02020603050405020304" pitchFamily="18" charset="0"/>
              </a:rPr>
              <a:t>HIGH </a:t>
            </a:r>
            <a:r>
              <a:rPr sz="2400" dirty="0">
                <a:solidFill>
                  <a:srgbClr val="FFFFFF"/>
                </a:solidFill>
                <a:latin typeface="Times New Roman" panose="02020603050405020304" pitchFamily="18" charset="0"/>
                <a:cs typeface="Times New Roman" panose="02020603050405020304" pitchFamily="18" charset="0"/>
              </a:rPr>
              <a:t>SURVEY LINE: From</a:t>
            </a:r>
            <a:r>
              <a:rPr sz="2400" spc="-90"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occlusal  </a:t>
            </a:r>
            <a:r>
              <a:rPr sz="2400" spc="5" dirty="0">
                <a:solidFill>
                  <a:srgbClr val="FFFFFF"/>
                </a:solidFill>
                <a:latin typeface="Times New Roman" panose="02020603050405020304" pitchFamily="18" charset="0"/>
                <a:cs typeface="Times New Roman" panose="02020603050405020304" pitchFamily="18" charset="0"/>
              </a:rPr>
              <a:t>1/3</a:t>
            </a:r>
            <a:r>
              <a:rPr sz="2400" spc="7" baseline="25641" dirty="0">
                <a:solidFill>
                  <a:srgbClr val="FFFFFF"/>
                </a:solidFill>
                <a:latin typeface="Times New Roman" panose="02020603050405020304" pitchFamily="18" charset="0"/>
                <a:cs typeface="Times New Roman" panose="02020603050405020304" pitchFamily="18" charset="0"/>
              </a:rPr>
              <a:t>rd </a:t>
            </a:r>
            <a:r>
              <a:rPr sz="2400" spc="-5" dirty="0">
                <a:solidFill>
                  <a:srgbClr val="FFFFFF"/>
                </a:solidFill>
                <a:latin typeface="Times New Roman" panose="02020603050405020304" pitchFamily="18" charset="0"/>
                <a:cs typeface="Times New Roman" panose="02020603050405020304" pitchFamily="18" charset="0"/>
              </a:rPr>
              <a:t>in </a:t>
            </a:r>
            <a:r>
              <a:rPr sz="2400" dirty="0">
                <a:solidFill>
                  <a:srgbClr val="FFFFFF"/>
                </a:solidFill>
                <a:latin typeface="Times New Roman" panose="02020603050405020304" pitchFamily="18" charset="0"/>
                <a:cs typeface="Times New Roman" panose="02020603050405020304" pitchFamily="18" charset="0"/>
              </a:rPr>
              <a:t>NZ </a:t>
            </a:r>
            <a:r>
              <a:rPr sz="2400" spc="-5" dirty="0">
                <a:solidFill>
                  <a:srgbClr val="FFFFFF"/>
                </a:solidFill>
                <a:latin typeface="Times New Roman" panose="02020603050405020304" pitchFamily="18" charset="0"/>
                <a:cs typeface="Times New Roman" panose="02020603050405020304" pitchFamily="18" charset="0"/>
              </a:rPr>
              <a:t>to </a:t>
            </a:r>
            <a:r>
              <a:rPr sz="2400" dirty="0">
                <a:solidFill>
                  <a:srgbClr val="FFFFFF"/>
                </a:solidFill>
                <a:latin typeface="Times New Roman" panose="02020603050405020304" pitchFamily="18" charset="0"/>
                <a:cs typeface="Times New Roman" panose="02020603050405020304" pitchFamily="18" charset="0"/>
              </a:rPr>
              <a:t>occlusal </a:t>
            </a:r>
            <a:r>
              <a:rPr sz="2400" spc="5" dirty="0">
                <a:solidFill>
                  <a:srgbClr val="FFFFFF"/>
                </a:solidFill>
                <a:latin typeface="Times New Roman" panose="02020603050405020304" pitchFamily="18" charset="0"/>
                <a:cs typeface="Times New Roman" panose="02020603050405020304" pitchFamily="18" charset="0"/>
              </a:rPr>
              <a:t>1/3</a:t>
            </a:r>
            <a:r>
              <a:rPr sz="2400" spc="7" baseline="25641" dirty="0">
                <a:solidFill>
                  <a:srgbClr val="FFFFFF"/>
                </a:solidFill>
                <a:latin typeface="Times New Roman" panose="02020603050405020304" pitchFamily="18" charset="0"/>
                <a:cs typeface="Times New Roman" panose="02020603050405020304" pitchFamily="18" charset="0"/>
              </a:rPr>
              <a:t>rd </a:t>
            </a:r>
            <a:r>
              <a:rPr sz="2400" spc="-5" dirty="0">
                <a:solidFill>
                  <a:srgbClr val="FFFFFF"/>
                </a:solidFill>
                <a:latin typeface="Times New Roman" panose="02020603050405020304" pitchFamily="18" charset="0"/>
                <a:cs typeface="Times New Roman" panose="02020603050405020304" pitchFamily="18" charset="0"/>
              </a:rPr>
              <a:t>in</a:t>
            </a:r>
            <a:r>
              <a:rPr sz="2400" spc="25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FZ</a:t>
            </a:r>
            <a:endParaRPr sz="2400" dirty="0">
              <a:latin typeface="Times New Roman" panose="02020603050405020304" pitchFamily="18" charset="0"/>
              <a:cs typeface="Times New Roman" panose="02020603050405020304" pitchFamily="18" charset="0"/>
            </a:endParaRPr>
          </a:p>
        </p:txBody>
      </p:sp>
      <p:sp>
        <p:nvSpPr>
          <p:cNvPr id="33" name="object 33"/>
          <p:cNvSpPr txBox="1"/>
          <p:nvPr/>
        </p:nvSpPr>
        <p:spPr>
          <a:xfrm>
            <a:off x="2142421" y="2193895"/>
            <a:ext cx="4632960" cy="1121461"/>
          </a:xfrm>
          <a:prstGeom prst="rect">
            <a:avLst/>
          </a:prstGeom>
        </p:spPr>
        <p:txBody>
          <a:bodyPr vert="horz" wrap="square" lIns="0" tIns="13335" rIns="0" bIns="0" rtlCol="0">
            <a:spAutoFit/>
          </a:bodyPr>
          <a:lstStyle/>
          <a:p>
            <a:pPr marL="38100" marR="30480">
              <a:spcBef>
                <a:spcPts val="105"/>
              </a:spcBef>
            </a:pPr>
            <a:r>
              <a:rPr sz="2400" dirty="0">
                <a:solidFill>
                  <a:srgbClr val="FFFFFF"/>
                </a:solidFill>
                <a:latin typeface="Times New Roman" panose="02020603050405020304" pitchFamily="18" charset="0"/>
                <a:cs typeface="Times New Roman" panose="02020603050405020304" pitchFamily="18" charset="0"/>
              </a:rPr>
              <a:t>MEDIUM SURVEY LINE: </a:t>
            </a:r>
            <a:r>
              <a:rPr sz="2400" spc="-5" dirty="0">
                <a:solidFill>
                  <a:srgbClr val="FFFFFF"/>
                </a:solidFill>
                <a:latin typeface="Times New Roman" panose="02020603050405020304" pitchFamily="18" charset="0"/>
                <a:cs typeface="Times New Roman" panose="02020603050405020304" pitchFamily="18" charset="0"/>
              </a:rPr>
              <a:t>From</a:t>
            </a:r>
            <a:r>
              <a:rPr sz="2400" spc="-105"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occlusal  </a:t>
            </a:r>
            <a:r>
              <a:rPr sz="2400" spc="5" dirty="0">
                <a:solidFill>
                  <a:srgbClr val="FFFFFF"/>
                </a:solidFill>
                <a:latin typeface="Times New Roman" panose="02020603050405020304" pitchFamily="18" charset="0"/>
                <a:cs typeface="Times New Roman" panose="02020603050405020304" pitchFamily="18" charset="0"/>
              </a:rPr>
              <a:t>1/3</a:t>
            </a:r>
            <a:r>
              <a:rPr sz="2400" spc="7" baseline="25641" dirty="0">
                <a:solidFill>
                  <a:srgbClr val="FFFFFF"/>
                </a:solidFill>
                <a:latin typeface="Times New Roman" panose="02020603050405020304" pitchFamily="18" charset="0"/>
                <a:cs typeface="Times New Roman" panose="02020603050405020304" pitchFamily="18" charset="0"/>
              </a:rPr>
              <a:t>rd </a:t>
            </a:r>
            <a:r>
              <a:rPr sz="2400" spc="-5" dirty="0">
                <a:solidFill>
                  <a:srgbClr val="FFFFFF"/>
                </a:solidFill>
                <a:latin typeface="Times New Roman" panose="02020603050405020304" pitchFamily="18" charset="0"/>
                <a:cs typeface="Times New Roman" panose="02020603050405020304" pitchFamily="18" charset="0"/>
              </a:rPr>
              <a:t>in </a:t>
            </a:r>
            <a:r>
              <a:rPr sz="2400" dirty="0">
                <a:solidFill>
                  <a:srgbClr val="FFFFFF"/>
                </a:solidFill>
                <a:latin typeface="Times New Roman" panose="02020603050405020304" pitchFamily="18" charset="0"/>
                <a:cs typeface="Times New Roman" panose="02020603050405020304" pitchFamily="18" charset="0"/>
              </a:rPr>
              <a:t>NZ </a:t>
            </a:r>
            <a:r>
              <a:rPr sz="2400" spc="-5" dirty="0">
                <a:solidFill>
                  <a:srgbClr val="FFFFFF"/>
                </a:solidFill>
                <a:latin typeface="Times New Roman" panose="02020603050405020304" pitchFamily="18" charset="0"/>
                <a:cs typeface="Times New Roman" panose="02020603050405020304" pitchFamily="18" charset="0"/>
              </a:rPr>
              <a:t>to </a:t>
            </a:r>
            <a:r>
              <a:rPr sz="2400" dirty="0">
                <a:solidFill>
                  <a:srgbClr val="FFFFFF"/>
                </a:solidFill>
                <a:latin typeface="Times New Roman" panose="02020603050405020304" pitchFamily="18" charset="0"/>
                <a:cs typeface="Times New Roman" panose="02020603050405020304" pitchFamily="18" charset="0"/>
              </a:rPr>
              <a:t>middle </a:t>
            </a:r>
            <a:r>
              <a:rPr sz="2400" spc="5" dirty="0">
                <a:solidFill>
                  <a:srgbClr val="FFFFFF"/>
                </a:solidFill>
                <a:latin typeface="Times New Roman" panose="02020603050405020304" pitchFamily="18" charset="0"/>
                <a:cs typeface="Times New Roman" panose="02020603050405020304" pitchFamily="18" charset="0"/>
              </a:rPr>
              <a:t>1/3</a:t>
            </a:r>
            <a:r>
              <a:rPr sz="2400" spc="7" baseline="25641" dirty="0">
                <a:solidFill>
                  <a:srgbClr val="FFFFFF"/>
                </a:solidFill>
                <a:latin typeface="Times New Roman" panose="02020603050405020304" pitchFamily="18" charset="0"/>
                <a:cs typeface="Times New Roman" panose="02020603050405020304" pitchFamily="18" charset="0"/>
              </a:rPr>
              <a:t>rd </a:t>
            </a:r>
            <a:r>
              <a:rPr sz="2400" spc="-5" dirty="0">
                <a:solidFill>
                  <a:srgbClr val="FFFFFF"/>
                </a:solidFill>
                <a:latin typeface="Times New Roman" panose="02020603050405020304" pitchFamily="18" charset="0"/>
                <a:cs typeface="Times New Roman" panose="02020603050405020304" pitchFamily="18" charset="0"/>
              </a:rPr>
              <a:t>in</a:t>
            </a:r>
            <a:r>
              <a:rPr sz="2400" spc="285"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FZ.</a:t>
            </a:r>
            <a:endParaRPr sz="2400" dirty="0">
              <a:latin typeface="Times New Roman" panose="02020603050405020304" pitchFamily="18" charset="0"/>
              <a:cs typeface="Times New Roman" panose="02020603050405020304" pitchFamily="18" charset="0"/>
            </a:endParaRPr>
          </a:p>
        </p:txBody>
      </p:sp>
      <p:sp>
        <p:nvSpPr>
          <p:cNvPr id="65" name="object 65"/>
          <p:cNvSpPr txBox="1"/>
          <p:nvPr/>
        </p:nvSpPr>
        <p:spPr>
          <a:xfrm>
            <a:off x="2201477" y="3647791"/>
            <a:ext cx="4573905" cy="2980303"/>
          </a:xfrm>
          <a:prstGeom prst="rect">
            <a:avLst/>
          </a:prstGeom>
        </p:spPr>
        <p:txBody>
          <a:bodyPr vert="horz" wrap="square" lIns="0" tIns="12700" rIns="0" bIns="0" rtlCol="0">
            <a:spAutoFit/>
          </a:bodyPr>
          <a:lstStyle/>
          <a:p>
            <a:pPr marL="50800" marR="497205">
              <a:spcBef>
                <a:spcPts val="100"/>
              </a:spcBef>
            </a:pPr>
            <a:r>
              <a:rPr sz="2400" dirty="0">
                <a:solidFill>
                  <a:srgbClr val="FFFFFF"/>
                </a:solidFill>
                <a:latin typeface="Times New Roman" panose="02020603050405020304" pitchFamily="18" charset="0"/>
                <a:cs typeface="Times New Roman" panose="02020603050405020304" pitchFamily="18" charset="0"/>
              </a:rPr>
              <a:t>LOW SURVEY LINE: </a:t>
            </a:r>
            <a:r>
              <a:rPr sz="2400" spc="-5" dirty="0">
                <a:solidFill>
                  <a:srgbClr val="FFFFFF"/>
                </a:solidFill>
                <a:latin typeface="Times New Roman" panose="02020603050405020304" pitchFamily="18" charset="0"/>
                <a:cs typeface="Times New Roman" panose="02020603050405020304" pitchFamily="18" charset="0"/>
              </a:rPr>
              <a:t>From</a:t>
            </a:r>
            <a:r>
              <a:rPr sz="2400" spc="-80" dirty="0">
                <a:solidFill>
                  <a:srgbClr val="FFFFFF"/>
                </a:solidFill>
                <a:latin typeface="Times New Roman" panose="02020603050405020304" pitchFamily="18" charset="0"/>
                <a:cs typeface="Times New Roman" panose="02020603050405020304" pitchFamily="18" charset="0"/>
              </a:rPr>
              <a:t> </a:t>
            </a:r>
            <a:r>
              <a:rPr sz="2400" dirty="0">
                <a:solidFill>
                  <a:srgbClr val="FFFFFF"/>
                </a:solidFill>
                <a:latin typeface="Times New Roman" panose="02020603050405020304" pitchFamily="18" charset="0"/>
                <a:cs typeface="Times New Roman" panose="02020603050405020304" pitchFamily="18" charset="0"/>
              </a:rPr>
              <a:t>cervical  </a:t>
            </a:r>
            <a:r>
              <a:rPr sz="2400" spc="5" dirty="0">
                <a:solidFill>
                  <a:srgbClr val="FFFFFF"/>
                </a:solidFill>
                <a:latin typeface="Times New Roman" panose="02020603050405020304" pitchFamily="18" charset="0"/>
                <a:cs typeface="Times New Roman" panose="02020603050405020304" pitchFamily="18" charset="0"/>
              </a:rPr>
              <a:t>1/3</a:t>
            </a:r>
            <a:r>
              <a:rPr sz="2400" spc="7" baseline="25641" dirty="0">
                <a:solidFill>
                  <a:srgbClr val="FFFFFF"/>
                </a:solidFill>
                <a:latin typeface="Times New Roman" panose="02020603050405020304" pitchFamily="18" charset="0"/>
                <a:cs typeface="Times New Roman" panose="02020603050405020304" pitchFamily="18" charset="0"/>
              </a:rPr>
              <a:t>rd </a:t>
            </a:r>
            <a:r>
              <a:rPr sz="2400" spc="-5" dirty="0">
                <a:solidFill>
                  <a:srgbClr val="FFFFFF"/>
                </a:solidFill>
                <a:latin typeface="Times New Roman" panose="02020603050405020304" pitchFamily="18" charset="0"/>
                <a:cs typeface="Times New Roman" panose="02020603050405020304" pitchFamily="18" charset="0"/>
              </a:rPr>
              <a:t>in </a:t>
            </a:r>
            <a:r>
              <a:rPr sz="2400" dirty="0">
                <a:solidFill>
                  <a:srgbClr val="FFFFFF"/>
                </a:solidFill>
                <a:latin typeface="Times New Roman" panose="02020603050405020304" pitchFamily="18" charset="0"/>
                <a:cs typeface="Times New Roman" panose="02020603050405020304" pitchFamily="18" charset="0"/>
              </a:rPr>
              <a:t>NZ </a:t>
            </a:r>
            <a:r>
              <a:rPr sz="2400" spc="-5" dirty="0">
                <a:solidFill>
                  <a:srgbClr val="FFFFFF"/>
                </a:solidFill>
                <a:latin typeface="Times New Roman" panose="02020603050405020304" pitchFamily="18" charset="0"/>
                <a:cs typeface="Times New Roman" panose="02020603050405020304" pitchFamily="18" charset="0"/>
              </a:rPr>
              <a:t>to </a:t>
            </a:r>
            <a:r>
              <a:rPr sz="2400" dirty="0">
                <a:solidFill>
                  <a:srgbClr val="FFFFFF"/>
                </a:solidFill>
                <a:latin typeface="Times New Roman" panose="02020603050405020304" pitchFamily="18" charset="0"/>
                <a:cs typeface="Times New Roman" panose="02020603050405020304" pitchFamily="18" charset="0"/>
              </a:rPr>
              <a:t>cervical </a:t>
            </a:r>
            <a:r>
              <a:rPr sz="2400" spc="5" dirty="0">
                <a:solidFill>
                  <a:srgbClr val="FFFFFF"/>
                </a:solidFill>
                <a:latin typeface="Times New Roman" panose="02020603050405020304" pitchFamily="18" charset="0"/>
                <a:cs typeface="Times New Roman" panose="02020603050405020304" pitchFamily="18" charset="0"/>
              </a:rPr>
              <a:t>1/3</a:t>
            </a:r>
            <a:r>
              <a:rPr sz="2400" spc="7" baseline="25641" dirty="0">
                <a:solidFill>
                  <a:srgbClr val="FFFFFF"/>
                </a:solidFill>
                <a:latin typeface="Times New Roman" panose="02020603050405020304" pitchFamily="18" charset="0"/>
                <a:cs typeface="Times New Roman" panose="02020603050405020304" pitchFamily="18" charset="0"/>
              </a:rPr>
              <a:t>rd </a:t>
            </a:r>
            <a:r>
              <a:rPr sz="2400" spc="-5" dirty="0">
                <a:solidFill>
                  <a:srgbClr val="FFFFFF"/>
                </a:solidFill>
                <a:latin typeface="Times New Roman" panose="02020603050405020304" pitchFamily="18" charset="0"/>
                <a:cs typeface="Times New Roman" panose="02020603050405020304" pitchFamily="18" charset="0"/>
              </a:rPr>
              <a:t>in</a:t>
            </a:r>
            <a:r>
              <a:rPr sz="2400" spc="260"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FZ</a:t>
            </a:r>
            <a:endParaRPr lang="en-US" sz="2400" spc="-5" dirty="0">
              <a:solidFill>
                <a:srgbClr val="FFFFFF"/>
              </a:solidFill>
              <a:latin typeface="Times New Roman" panose="02020603050405020304" pitchFamily="18" charset="0"/>
              <a:cs typeface="Times New Roman" panose="02020603050405020304" pitchFamily="18" charset="0"/>
            </a:endParaRPr>
          </a:p>
          <a:p>
            <a:pPr marL="50800" marR="497205">
              <a:spcBef>
                <a:spcPts val="100"/>
              </a:spcBef>
            </a:pPr>
            <a:endParaRPr sz="2400" dirty="0">
              <a:latin typeface="Times New Roman" panose="02020603050405020304" pitchFamily="18" charset="0"/>
              <a:cs typeface="Times New Roman" panose="02020603050405020304" pitchFamily="18" charset="0"/>
            </a:endParaRPr>
          </a:p>
          <a:p>
            <a:pPr>
              <a:spcBef>
                <a:spcPts val="5"/>
              </a:spcBef>
            </a:pPr>
            <a:endParaRPr sz="2400" dirty="0">
              <a:latin typeface="Times New Roman" panose="02020603050405020304" pitchFamily="18" charset="0"/>
              <a:cs typeface="Times New Roman" panose="02020603050405020304" pitchFamily="18" charset="0"/>
            </a:endParaRPr>
          </a:p>
          <a:p>
            <a:pPr marL="50800">
              <a:spcBef>
                <a:spcPts val="5"/>
              </a:spcBef>
            </a:pPr>
            <a:r>
              <a:rPr sz="2400" spc="-5" dirty="0">
                <a:solidFill>
                  <a:srgbClr val="FFFFFF"/>
                </a:solidFill>
                <a:latin typeface="Times New Roman" panose="02020603050405020304" pitchFamily="18" charset="0"/>
                <a:cs typeface="Times New Roman" panose="02020603050405020304" pitchFamily="18" charset="0"/>
              </a:rPr>
              <a:t>DIAGONAL </a:t>
            </a:r>
            <a:r>
              <a:rPr sz="2400" dirty="0">
                <a:solidFill>
                  <a:srgbClr val="FFFFFF"/>
                </a:solidFill>
                <a:latin typeface="Times New Roman" panose="02020603050405020304" pitchFamily="18" charset="0"/>
                <a:cs typeface="Times New Roman" panose="02020603050405020304" pitchFamily="18" charset="0"/>
              </a:rPr>
              <a:t>SURVEY LINE:</a:t>
            </a:r>
            <a:r>
              <a:rPr sz="2400" spc="-35" dirty="0">
                <a:solidFill>
                  <a:srgbClr val="FFFFFF"/>
                </a:solidFill>
                <a:latin typeface="Times New Roman" panose="02020603050405020304" pitchFamily="18" charset="0"/>
                <a:cs typeface="Times New Roman" panose="02020603050405020304" pitchFamily="18" charset="0"/>
              </a:rPr>
              <a:t> </a:t>
            </a:r>
            <a:r>
              <a:rPr sz="2400" spc="-5" dirty="0">
                <a:solidFill>
                  <a:srgbClr val="FFFFFF"/>
                </a:solidFill>
                <a:latin typeface="Times New Roman" panose="02020603050405020304" pitchFamily="18" charset="0"/>
                <a:cs typeface="Times New Roman" panose="02020603050405020304" pitchFamily="18" charset="0"/>
              </a:rPr>
              <a:t>From</a:t>
            </a:r>
            <a:endParaRPr sz="2400" dirty="0">
              <a:latin typeface="Times New Roman" panose="02020603050405020304" pitchFamily="18" charset="0"/>
              <a:cs typeface="Times New Roman" panose="02020603050405020304" pitchFamily="18" charset="0"/>
            </a:endParaRPr>
          </a:p>
          <a:p>
            <a:pPr marL="50800" marR="43180"/>
            <a:r>
              <a:rPr sz="2400" dirty="0">
                <a:solidFill>
                  <a:srgbClr val="FFFFFF"/>
                </a:solidFill>
                <a:latin typeface="Times New Roman" panose="02020603050405020304" pitchFamily="18" charset="0"/>
                <a:cs typeface="Times New Roman" panose="02020603050405020304" pitchFamily="18" charset="0"/>
              </a:rPr>
              <a:t>occlusal </a:t>
            </a:r>
            <a:r>
              <a:rPr sz="2400" spc="5" dirty="0">
                <a:solidFill>
                  <a:srgbClr val="FFFFFF"/>
                </a:solidFill>
                <a:latin typeface="Times New Roman" panose="02020603050405020304" pitchFamily="18" charset="0"/>
                <a:cs typeface="Times New Roman" panose="02020603050405020304" pitchFamily="18" charset="0"/>
              </a:rPr>
              <a:t>1/3</a:t>
            </a:r>
            <a:r>
              <a:rPr sz="2400" spc="7" baseline="25641" dirty="0">
                <a:solidFill>
                  <a:srgbClr val="FFFFFF"/>
                </a:solidFill>
                <a:latin typeface="Times New Roman" panose="02020603050405020304" pitchFamily="18" charset="0"/>
                <a:cs typeface="Times New Roman" panose="02020603050405020304" pitchFamily="18" charset="0"/>
              </a:rPr>
              <a:t>rd </a:t>
            </a:r>
            <a:r>
              <a:rPr sz="2400" spc="-5" dirty="0">
                <a:solidFill>
                  <a:srgbClr val="FFFFFF"/>
                </a:solidFill>
                <a:latin typeface="Times New Roman" panose="02020603050405020304" pitchFamily="18" charset="0"/>
                <a:cs typeface="Times New Roman" panose="02020603050405020304" pitchFamily="18" charset="0"/>
              </a:rPr>
              <a:t>in </a:t>
            </a:r>
            <a:r>
              <a:rPr sz="2400" spc="5" dirty="0">
                <a:solidFill>
                  <a:srgbClr val="FFFFFF"/>
                </a:solidFill>
                <a:latin typeface="Times New Roman" panose="02020603050405020304" pitchFamily="18" charset="0"/>
                <a:cs typeface="Times New Roman" panose="02020603050405020304" pitchFamily="18" charset="0"/>
              </a:rPr>
              <a:t>NZ </a:t>
            </a:r>
            <a:r>
              <a:rPr sz="2400" spc="-5" dirty="0">
                <a:solidFill>
                  <a:srgbClr val="FFFFFF"/>
                </a:solidFill>
                <a:latin typeface="Times New Roman" panose="02020603050405020304" pitchFamily="18" charset="0"/>
                <a:cs typeface="Times New Roman" panose="02020603050405020304" pitchFamily="18" charset="0"/>
              </a:rPr>
              <a:t>to gingival </a:t>
            </a:r>
            <a:r>
              <a:rPr sz="2400" spc="10" dirty="0">
                <a:solidFill>
                  <a:srgbClr val="FFFFFF"/>
                </a:solidFill>
                <a:latin typeface="Times New Roman" panose="02020603050405020304" pitchFamily="18" charset="0"/>
                <a:cs typeface="Times New Roman" panose="02020603050405020304" pitchFamily="18" charset="0"/>
              </a:rPr>
              <a:t>1/3</a:t>
            </a:r>
            <a:r>
              <a:rPr sz="2400" spc="15" baseline="25641" dirty="0">
                <a:solidFill>
                  <a:srgbClr val="FFFFFF"/>
                </a:solidFill>
                <a:latin typeface="Times New Roman" panose="02020603050405020304" pitchFamily="18" charset="0"/>
                <a:cs typeface="Times New Roman" panose="02020603050405020304" pitchFamily="18" charset="0"/>
              </a:rPr>
              <a:t>rd </a:t>
            </a:r>
            <a:r>
              <a:rPr sz="2400" spc="-5" dirty="0">
                <a:solidFill>
                  <a:srgbClr val="FFFFFF"/>
                </a:solidFill>
                <a:latin typeface="Times New Roman" panose="02020603050405020304" pitchFamily="18" charset="0"/>
                <a:cs typeface="Times New Roman" panose="02020603050405020304" pitchFamily="18" charset="0"/>
              </a:rPr>
              <a:t>in  </a:t>
            </a:r>
            <a:r>
              <a:rPr sz="2400" dirty="0">
                <a:solidFill>
                  <a:srgbClr val="FFFFFF"/>
                </a:solidFill>
                <a:latin typeface="Times New Roman" panose="02020603050405020304" pitchFamily="18" charset="0"/>
                <a:cs typeface="Times New Roman" panose="02020603050405020304" pitchFamily="18" charset="0"/>
              </a:rPr>
              <a:t>FZ</a:t>
            </a:r>
            <a:endParaRPr sz="2400" dirty="0">
              <a:latin typeface="Times New Roman" panose="02020603050405020304" pitchFamily="18" charset="0"/>
              <a:cs typeface="Times New Roman" panose="02020603050405020304" pitchFamily="18" charset="0"/>
            </a:endParaRPr>
          </a:p>
        </p:txBody>
      </p:sp>
      <p:grpSp>
        <p:nvGrpSpPr>
          <p:cNvPr id="66" name="object 66"/>
          <p:cNvGrpSpPr/>
          <p:nvPr/>
        </p:nvGrpSpPr>
        <p:grpSpPr>
          <a:xfrm>
            <a:off x="7248144" y="3553432"/>
            <a:ext cx="2479675" cy="1300480"/>
            <a:chOff x="5686044" y="3390900"/>
            <a:chExt cx="2479675" cy="1300480"/>
          </a:xfrm>
        </p:grpSpPr>
        <p:sp>
          <p:nvSpPr>
            <p:cNvPr id="67" name="object 67"/>
            <p:cNvSpPr/>
            <p:nvPr/>
          </p:nvSpPr>
          <p:spPr>
            <a:xfrm>
              <a:off x="5724144" y="3429000"/>
              <a:ext cx="2403348" cy="1223772"/>
            </a:xfrm>
            <a:prstGeom prst="rect">
              <a:avLst/>
            </a:prstGeom>
            <a:blipFill>
              <a:blip r:embed="rId2" cstate="print"/>
              <a:stretch>
                <a:fillRect/>
              </a:stretch>
            </a:blipFill>
          </p:spPr>
          <p:txBody>
            <a:bodyPr wrap="square" lIns="0" tIns="0" rIns="0" bIns="0" rtlCol="0"/>
            <a:lstStyle/>
            <a:p>
              <a:endParaRPr/>
            </a:p>
          </p:txBody>
        </p:sp>
        <p:sp>
          <p:nvSpPr>
            <p:cNvPr id="68" name="object 68"/>
            <p:cNvSpPr/>
            <p:nvPr/>
          </p:nvSpPr>
          <p:spPr>
            <a:xfrm>
              <a:off x="5705094" y="3409950"/>
              <a:ext cx="2441575" cy="1262380"/>
            </a:xfrm>
            <a:custGeom>
              <a:avLst/>
              <a:gdLst/>
              <a:ahLst/>
              <a:cxnLst/>
              <a:rect l="l" t="t" r="r" b="b"/>
              <a:pathLst>
                <a:path w="2441575" h="1262379">
                  <a:moveTo>
                    <a:pt x="0" y="1261872"/>
                  </a:moveTo>
                  <a:lnTo>
                    <a:pt x="2441448" y="1261872"/>
                  </a:lnTo>
                  <a:lnTo>
                    <a:pt x="2441448" y="0"/>
                  </a:lnTo>
                  <a:lnTo>
                    <a:pt x="0" y="0"/>
                  </a:lnTo>
                  <a:lnTo>
                    <a:pt x="0" y="1261872"/>
                  </a:lnTo>
                  <a:close/>
                </a:path>
              </a:pathLst>
            </a:custGeom>
            <a:ln w="38100">
              <a:solidFill>
                <a:srgbClr val="042E60"/>
              </a:solidFill>
            </a:ln>
          </p:spPr>
          <p:txBody>
            <a:bodyPr wrap="square" lIns="0" tIns="0" rIns="0" bIns="0" rtlCol="0"/>
            <a:lstStyle/>
            <a:p>
              <a:endParaRPr/>
            </a:p>
          </p:txBody>
        </p:sp>
      </p:grpSp>
      <p:grpSp>
        <p:nvGrpSpPr>
          <p:cNvPr id="69" name="object 69"/>
          <p:cNvGrpSpPr/>
          <p:nvPr/>
        </p:nvGrpSpPr>
        <p:grpSpPr>
          <a:xfrm>
            <a:off x="6725411" y="510540"/>
            <a:ext cx="2971800" cy="1280160"/>
            <a:chOff x="5201411" y="510540"/>
            <a:chExt cx="2971800" cy="1280160"/>
          </a:xfrm>
        </p:grpSpPr>
        <p:sp>
          <p:nvSpPr>
            <p:cNvPr id="70" name="object 70"/>
            <p:cNvSpPr/>
            <p:nvPr/>
          </p:nvSpPr>
          <p:spPr>
            <a:xfrm>
              <a:off x="5724143" y="548640"/>
              <a:ext cx="2410968" cy="1203960"/>
            </a:xfrm>
            <a:prstGeom prst="rect">
              <a:avLst/>
            </a:prstGeom>
            <a:blipFill>
              <a:blip r:embed="rId3" cstate="print"/>
              <a:stretch>
                <a:fillRect/>
              </a:stretch>
            </a:blipFill>
          </p:spPr>
          <p:txBody>
            <a:bodyPr wrap="square" lIns="0" tIns="0" rIns="0" bIns="0" rtlCol="0"/>
            <a:lstStyle/>
            <a:p>
              <a:endParaRPr dirty="0"/>
            </a:p>
          </p:txBody>
        </p:sp>
        <p:sp>
          <p:nvSpPr>
            <p:cNvPr id="71" name="object 71"/>
            <p:cNvSpPr/>
            <p:nvPr/>
          </p:nvSpPr>
          <p:spPr>
            <a:xfrm>
              <a:off x="5705093" y="529590"/>
              <a:ext cx="2449195" cy="1242060"/>
            </a:xfrm>
            <a:custGeom>
              <a:avLst/>
              <a:gdLst/>
              <a:ahLst/>
              <a:cxnLst/>
              <a:rect l="l" t="t" r="r" b="b"/>
              <a:pathLst>
                <a:path w="2449195" h="1242060">
                  <a:moveTo>
                    <a:pt x="0" y="1242060"/>
                  </a:moveTo>
                  <a:lnTo>
                    <a:pt x="2449068" y="1242060"/>
                  </a:lnTo>
                  <a:lnTo>
                    <a:pt x="2449068" y="0"/>
                  </a:lnTo>
                  <a:lnTo>
                    <a:pt x="0" y="0"/>
                  </a:lnTo>
                  <a:lnTo>
                    <a:pt x="0" y="1242060"/>
                  </a:lnTo>
                  <a:close/>
                </a:path>
              </a:pathLst>
            </a:custGeom>
            <a:ln w="38100">
              <a:solidFill>
                <a:srgbClr val="042E60"/>
              </a:solidFill>
            </a:ln>
          </p:spPr>
          <p:txBody>
            <a:bodyPr wrap="square" lIns="0" tIns="0" rIns="0" bIns="0" rtlCol="0"/>
            <a:lstStyle/>
            <a:p>
              <a:endParaRPr/>
            </a:p>
          </p:txBody>
        </p:sp>
        <p:sp>
          <p:nvSpPr>
            <p:cNvPr id="72" name="object 72"/>
            <p:cNvSpPr/>
            <p:nvPr/>
          </p:nvSpPr>
          <p:spPr>
            <a:xfrm>
              <a:off x="5201411" y="1097807"/>
              <a:ext cx="451484" cy="171450"/>
            </a:xfrm>
            <a:custGeom>
              <a:avLst/>
              <a:gdLst/>
              <a:ahLst/>
              <a:cxnLst/>
              <a:rect l="l" t="t" r="r" b="b"/>
              <a:pathLst>
                <a:path w="451485" h="171450">
                  <a:moveTo>
                    <a:pt x="375430" y="85578"/>
                  </a:moveTo>
                  <a:lnTo>
                    <a:pt x="289433" y="135743"/>
                  </a:lnTo>
                  <a:lnTo>
                    <a:pt x="283825" y="140795"/>
                  </a:lnTo>
                  <a:lnTo>
                    <a:pt x="280669" y="147395"/>
                  </a:lnTo>
                  <a:lnTo>
                    <a:pt x="280181" y="154709"/>
                  </a:lnTo>
                  <a:lnTo>
                    <a:pt x="282575" y="161905"/>
                  </a:lnTo>
                  <a:lnTo>
                    <a:pt x="287627" y="167512"/>
                  </a:lnTo>
                  <a:lnTo>
                    <a:pt x="294227" y="170668"/>
                  </a:lnTo>
                  <a:lnTo>
                    <a:pt x="301541" y="171156"/>
                  </a:lnTo>
                  <a:lnTo>
                    <a:pt x="308737" y="168763"/>
                  </a:lnTo>
                  <a:lnTo>
                    <a:pt x="418598" y="104628"/>
                  </a:lnTo>
                  <a:lnTo>
                    <a:pt x="413385" y="104628"/>
                  </a:lnTo>
                  <a:lnTo>
                    <a:pt x="420808" y="103133"/>
                  </a:lnTo>
                  <a:lnTo>
                    <a:pt x="422361" y="102088"/>
                  </a:lnTo>
                  <a:lnTo>
                    <a:pt x="403733" y="102088"/>
                  </a:lnTo>
                  <a:lnTo>
                    <a:pt x="375430" y="85578"/>
                  </a:lnTo>
                  <a:close/>
                </a:path>
                <a:path w="451485" h="171450">
                  <a:moveTo>
                    <a:pt x="342773" y="66528"/>
                  </a:moveTo>
                  <a:lnTo>
                    <a:pt x="19050" y="66528"/>
                  </a:lnTo>
                  <a:lnTo>
                    <a:pt x="11626" y="68022"/>
                  </a:lnTo>
                  <a:lnTo>
                    <a:pt x="5572" y="72100"/>
                  </a:lnTo>
                  <a:lnTo>
                    <a:pt x="1494" y="78154"/>
                  </a:lnTo>
                  <a:lnTo>
                    <a:pt x="0" y="85578"/>
                  </a:lnTo>
                  <a:lnTo>
                    <a:pt x="1494" y="93001"/>
                  </a:lnTo>
                  <a:lnTo>
                    <a:pt x="5572" y="99056"/>
                  </a:lnTo>
                  <a:lnTo>
                    <a:pt x="11626" y="103133"/>
                  </a:lnTo>
                  <a:lnTo>
                    <a:pt x="19050" y="104628"/>
                  </a:lnTo>
                  <a:lnTo>
                    <a:pt x="342773" y="104628"/>
                  </a:lnTo>
                  <a:lnTo>
                    <a:pt x="375430" y="85578"/>
                  </a:lnTo>
                  <a:lnTo>
                    <a:pt x="342773" y="66528"/>
                  </a:lnTo>
                  <a:close/>
                </a:path>
                <a:path w="451485" h="171450">
                  <a:moveTo>
                    <a:pt x="418598" y="66528"/>
                  </a:moveTo>
                  <a:lnTo>
                    <a:pt x="413385" y="66528"/>
                  </a:lnTo>
                  <a:lnTo>
                    <a:pt x="420808" y="68022"/>
                  </a:lnTo>
                  <a:lnTo>
                    <a:pt x="426862" y="72100"/>
                  </a:lnTo>
                  <a:lnTo>
                    <a:pt x="430940" y="78154"/>
                  </a:lnTo>
                  <a:lnTo>
                    <a:pt x="432435" y="85578"/>
                  </a:lnTo>
                  <a:lnTo>
                    <a:pt x="430940" y="93001"/>
                  </a:lnTo>
                  <a:lnTo>
                    <a:pt x="426862" y="99056"/>
                  </a:lnTo>
                  <a:lnTo>
                    <a:pt x="420808" y="103133"/>
                  </a:lnTo>
                  <a:lnTo>
                    <a:pt x="413385" y="104628"/>
                  </a:lnTo>
                  <a:lnTo>
                    <a:pt x="418598" y="104628"/>
                  </a:lnTo>
                  <a:lnTo>
                    <a:pt x="451230" y="85578"/>
                  </a:lnTo>
                  <a:lnTo>
                    <a:pt x="418598" y="66528"/>
                  </a:lnTo>
                  <a:close/>
                </a:path>
                <a:path w="451485" h="171450">
                  <a:moveTo>
                    <a:pt x="403733" y="69068"/>
                  </a:moveTo>
                  <a:lnTo>
                    <a:pt x="375430" y="85578"/>
                  </a:lnTo>
                  <a:lnTo>
                    <a:pt x="403733" y="102088"/>
                  </a:lnTo>
                  <a:lnTo>
                    <a:pt x="403733" y="69068"/>
                  </a:lnTo>
                  <a:close/>
                </a:path>
                <a:path w="451485" h="171450">
                  <a:moveTo>
                    <a:pt x="422361" y="69068"/>
                  </a:moveTo>
                  <a:lnTo>
                    <a:pt x="403733" y="69068"/>
                  </a:lnTo>
                  <a:lnTo>
                    <a:pt x="403733" y="102088"/>
                  </a:lnTo>
                  <a:lnTo>
                    <a:pt x="422361" y="102088"/>
                  </a:lnTo>
                  <a:lnTo>
                    <a:pt x="426862" y="99056"/>
                  </a:lnTo>
                  <a:lnTo>
                    <a:pt x="430940" y="93001"/>
                  </a:lnTo>
                  <a:lnTo>
                    <a:pt x="432435" y="85578"/>
                  </a:lnTo>
                  <a:lnTo>
                    <a:pt x="430940" y="78154"/>
                  </a:lnTo>
                  <a:lnTo>
                    <a:pt x="426862" y="72100"/>
                  </a:lnTo>
                  <a:lnTo>
                    <a:pt x="422361" y="69068"/>
                  </a:lnTo>
                  <a:close/>
                </a:path>
                <a:path w="451485" h="171450">
                  <a:moveTo>
                    <a:pt x="301541" y="0"/>
                  </a:moveTo>
                  <a:lnTo>
                    <a:pt x="294227" y="488"/>
                  </a:lnTo>
                  <a:lnTo>
                    <a:pt x="287627" y="3643"/>
                  </a:lnTo>
                  <a:lnTo>
                    <a:pt x="282575" y="9251"/>
                  </a:lnTo>
                  <a:lnTo>
                    <a:pt x="280181" y="16446"/>
                  </a:lnTo>
                  <a:lnTo>
                    <a:pt x="280669" y="23760"/>
                  </a:lnTo>
                  <a:lnTo>
                    <a:pt x="283825" y="30360"/>
                  </a:lnTo>
                  <a:lnTo>
                    <a:pt x="289433" y="35413"/>
                  </a:lnTo>
                  <a:lnTo>
                    <a:pt x="375430" y="85578"/>
                  </a:lnTo>
                  <a:lnTo>
                    <a:pt x="403733" y="69068"/>
                  </a:lnTo>
                  <a:lnTo>
                    <a:pt x="422361" y="69068"/>
                  </a:lnTo>
                  <a:lnTo>
                    <a:pt x="420808" y="68022"/>
                  </a:lnTo>
                  <a:lnTo>
                    <a:pt x="413385" y="66528"/>
                  </a:lnTo>
                  <a:lnTo>
                    <a:pt x="418598" y="66528"/>
                  </a:lnTo>
                  <a:lnTo>
                    <a:pt x="308737" y="2393"/>
                  </a:lnTo>
                  <a:lnTo>
                    <a:pt x="301541" y="0"/>
                  </a:lnTo>
                  <a:close/>
                </a:path>
              </a:pathLst>
            </a:custGeom>
            <a:solidFill>
              <a:srgbClr val="000000"/>
            </a:solidFill>
          </p:spPr>
          <p:txBody>
            <a:bodyPr wrap="square" lIns="0" tIns="0" rIns="0" bIns="0" rtlCol="0"/>
            <a:lstStyle/>
            <a:p>
              <a:endParaRPr/>
            </a:p>
          </p:txBody>
        </p:sp>
      </p:grpSp>
      <p:grpSp>
        <p:nvGrpSpPr>
          <p:cNvPr id="73" name="object 73"/>
          <p:cNvGrpSpPr/>
          <p:nvPr/>
        </p:nvGrpSpPr>
        <p:grpSpPr>
          <a:xfrm>
            <a:off x="6725411" y="1994917"/>
            <a:ext cx="2954020" cy="1228725"/>
            <a:chOff x="5201411" y="1994916"/>
            <a:chExt cx="2954020" cy="1228725"/>
          </a:xfrm>
        </p:grpSpPr>
        <p:sp>
          <p:nvSpPr>
            <p:cNvPr id="74" name="object 74"/>
            <p:cNvSpPr/>
            <p:nvPr/>
          </p:nvSpPr>
          <p:spPr>
            <a:xfrm>
              <a:off x="5724143" y="2033016"/>
              <a:ext cx="2392679" cy="1152143"/>
            </a:xfrm>
            <a:prstGeom prst="rect">
              <a:avLst/>
            </a:prstGeom>
            <a:blipFill>
              <a:blip r:embed="rId4" cstate="print"/>
              <a:stretch>
                <a:fillRect/>
              </a:stretch>
            </a:blipFill>
          </p:spPr>
          <p:txBody>
            <a:bodyPr wrap="square" lIns="0" tIns="0" rIns="0" bIns="0" rtlCol="0"/>
            <a:lstStyle/>
            <a:p>
              <a:endParaRPr/>
            </a:p>
          </p:txBody>
        </p:sp>
        <p:sp>
          <p:nvSpPr>
            <p:cNvPr id="75" name="object 75"/>
            <p:cNvSpPr/>
            <p:nvPr/>
          </p:nvSpPr>
          <p:spPr>
            <a:xfrm>
              <a:off x="5705093" y="2013966"/>
              <a:ext cx="2430780" cy="1190625"/>
            </a:xfrm>
            <a:custGeom>
              <a:avLst/>
              <a:gdLst/>
              <a:ahLst/>
              <a:cxnLst/>
              <a:rect l="l" t="t" r="r" b="b"/>
              <a:pathLst>
                <a:path w="2430779" h="1190625">
                  <a:moveTo>
                    <a:pt x="0" y="1190243"/>
                  </a:moveTo>
                  <a:lnTo>
                    <a:pt x="2430779" y="1190243"/>
                  </a:lnTo>
                  <a:lnTo>
                    <a:pt x="2430779" y="0"/>
                  </a:lnTo>
                  <a:lnTo>
                    <a:pt x="0" y="0"/>
                  </a:lnTo>
                  <a:lnTo>
                    <a:pt x="0" y="1190243"/>
                  </a:lnTo>
                  <a:close/>
                </a:path>
              </a:pathLst>
            </a:custGeom>
            <a:ln w="38100">
              <a:solidFill>
                <a:srgbClr val="042E60"/>
              </a:solidFill>
            </a:ln>
          </p:spPr>
          <p:txBody>
            <a:bodyPr wrap="square" lIns="0" tIns="0" rIns="0" bIns="0" rtlCol="0"/>
            <a:lstStyle/>
            <a:p>
              <a:endParaRPr/>
            </a:p>
          </p:txBody>
        </p:sp>
        <p:sp>
          <p:nvSpPr>
            <p:cNvPr id="76" name="object 76"/>
            <p:cNvSpPr/>
            <p:nvPr/>
          </p:nvSpPr>
          <p:spPr>
            <a:xfrm>
              <a:off x="5201411" y="2551703"/>
              <a:ext cx="451484" cy="171450"/>
            </a:xfrm>
            <a:custGeom>
              <a:avLst/>
              <a:gdLst/>
              <a:ahLst/>
              <a:cxnLst/>
              <a:rect l="l" t="t" r="r" b="b"/>
              <a:pathLst>
                <a:path w="451485" h="171450">
                  <a:moveTo>
                    <a:pt x="375430" y="85578"/>
                  </a:moveTo>
                  <a:lnTo>
                    <a:pt x="289433" y="135743"/>
                  </a:lnTo>
                  <a:lnTo>
                    <a:pt x="283825" y="140795"/>
                  </a:lnTo>
                  <a:lnTo>
                    <a:pt x="280669" y="147395"/>
                  </a:lnTo>
                  <a:lnTo>
                    <a:pt x="280181" y="154709"/>
                  </a:lnTo>
                  <a:lnTo>
                    <a:pt x="282575" y="161905"/>
                  </a:lnTo>
                  <a:lnTo>
                    <a:pt x="287627" y="167512"/>
                  </a:lnTo>
                  <a:lnTo>
                    <a:pt x="294227" y="170668"/>
                  </a:lnTo>
                  <a:lnTo>
                    <a:pt x="301541" y="171156"/>
                  </a:lnTo>
                  <a:lnTo>
                    <a:pt x="308737" y="168763"/>
                  </a:lnTo>
                  <a:lnTo>
                    <a:pt x="418598" y="104628"/>
                  </a:lnTo>
                  <a:lnTo>
                    <a:pt x="413385" y="104628"/>
                  </a:lnTo>
                  <a:lnTo>
                    <a:pt x="420808" y="103133"/>
                  </a:lnTo>
                  <a:lnTo>
                    <a:pt x="422361" y="102088"/>
                  </a:lnTo>
                  <a:lnTo>
                    <a:pt x="403733" y="102088"/>
                  </a:lnTo>
                  <a:lnTo>
                    <a:pt x="375430" y="85578"/>
                  </a:lnTo>
                  <a:close/>
                </a:path>
                <a:path w="451485" h="171450">
                  <a:moveTo>
                    <a:pt x="342773" y="66528"/>
                  </a:moveTo>
                  <a:lnTo>
                    <a:pt x="19050" y="66528"/>
                  </a:lnTo>
                  <a:lnTo>
                    <a:pt x="11626" y="68022"/>
                  </a:lnTo>
                  <a:lnTo>
                    <a:pt x="5572" y="72100"/>
                  </a:lnTo>
                  <a:lnTo>
                    <a:pt x="1494" y="78154"/>
                  </a:lnTo>
                  <a:lnTo>
                    <a:pt x="0" y="85578"/>
                  </a:lnTo>
                  <a:lnTo>
                    <a:pt x="1494" y="93001"/>
                  </a:lnTo>
                  <a:lnTo>
                    <a:pt x="5572" y="99056"/>
                  </a:lnTo>
                  <a:lnTo>
                    <a:pt x="11626" y="103133"/>
                  </a:lnTo>
                  <a:lnTo>
                    <a:pt x="19050" y="104628"/>
                  </a:lnTo>
                  <a:lnTo>
                    <a:pt x="342773" y="104628"/>
                  </a:lnTo>
                  <a:lnTo>
                    <a:pt x="375430" y="85578"/>
                  </a:lnTo>
                  <a:lnTo>
                    <a:pt x="342773" y="66528"/>
                  </a:lnTo>
                  <a:close/>
                </a:path>
                <a:path w="451485" h="171450">
                  <a:moveTo>
                    <a:pt x="418598" y="66528"/>
                  </a:moveTo>
                  <a:lnTo>
                    <a:pt x="413385" y="66528"/>
                  </a:lnTo>
                  <a:lnTo>
                    <a:pt x="420808" y="68022"/>
                  </a:lnTo>
                  <a:lnTo>
                    <a:pt x="426862" y="72100"/>
                  </a:lnTo>
                  <a:lnTo>
                    <a:pt x="430940" y="78154"/>
                  </a:lnTo>
                  <a:lnTo>
                    <a:pt x="432435" y="85578"/>
                  </a:lnTo>
                  <a:lnTo>
                    <a:pt x="430940" y="93001"/>
                  </a:lnTo>
                  <a:lnTo>
                    <a:pt x="426862" y="99056"/>
                  </a:lnTo>
                  <a:lnTo>
                    <a:pt x="420808" y="103133"/>
                  </a:lnTo>
                  <a:lnTo>
                    <a:pt x="413385" y="104628"/>
                  </a:lnTo>
                  <a:lnTo>
                    <a:pt x="418598" y="104628"/>
                  </a:lnTo>
                  <a:lnTo>
                    <a:pt x="451230" y="85578"/>
                  </a:lnTo>
                  <a:lnTo>
                    <a:pt x="418598" y="66528"/>
                  </a:lnTo>
                  <a:close/>
                </a:path>
                <a:path w="451485" h="171450">
                  <a:moveTo>
                    <a:pt x="403733" y="69068"/>
                  </a:moveTo>
                  <a:lnTo>
                    <a:pt x="375430" y="85578"/>
                  </a:lnTo>
                  <a:lnTo>
                    <a:pt x="403733" y="102088"/>
                  </a:lnTo>
                  <a:lnTo>
                    <a:pt x="403733" y="69068"/>
                  </a:lnTo>
                  <a:close/>
                </a:path>
                <a:path w="451485" h="171450">
                  <a:moveTo>
                    <a:pt x="422361" y="69068"/>
                  </a:moveTo>
                  <a:lnTo>
                    <a:pt x="403733" y="69068"/>
                  </a:lnTo>
                  <a:lnTo>
                    <a:pt x="403733" y="102088"/>
                  </a:lnTo>
                  <a:lnTo>
                    <a:pt x="422361" y="102088"/>
                  </a:lnTo>
                  <a:lnTo>
                    <a:pt x="426862" y="99056"/>
                  </a:lnTo>
                  <a:lnTo>
                    <a:pt x="430940" y="93001"/>
                  </a:lnTo>
                  <a:lnTo>
                    <a:pt x="432435" y="85578"/>
                  </a:lnTo>
                  <a:lnTo>
                    <a:pt x="430940" y="78154"/>
                  </a:lnTo>
                  <a:lnTo>
                    <a:pt x="426862" y="72100"/>
                  </a:lnTo>
                  <a:lnTo>
                    <a:pt x="422361" y="69068"/>
                  </a:lnTo>
                  <a:close/>
                </a:path>
                <a:path w="451485" h="171450">
                  <a:moveTo>
                    <a:pt x="301541" y="0"/>
                  </a:moveTo>
                  <a:lnTo>
                    <a:pt x="294227" y="488"/>
                  </a:lnTo>
                  <a:lnTo>
                    <a:pt x="287627" y="3643"/>
                  </a:lnTo>
                  <a:lnTo>
                    <a:pt x="282575" y="9251"/>
                  </a:lnTo>
                  <a:lnTo>
                    <a:pt x="280181" y="16446"/>
                  </a:lnTo>
                  <a:lnTo>
                    <a:pt x="280669" y="23760"/>
                  </a:lnTo>
                  <a:lnTo>
                    <a:pt x="283825" y="30360"/>
                  </a:lnTo>
                  <a:lnTo>
                    <a:pt x="289433" y="35413"/>
                  </a:lnTo>
                  <a:lnTo>
                    <a:pt x="375430" y="85578"/>
                  </a:lnTo>
                  <a:lnTo>
                    <a:pt x="403733" y="69068"/>
                  </a:lnTo>
                  <a:lnTo>
                    <a:pt x="422361" y="69068"/>
                  </a:lnTo>
                  <a:lnTo>
                    <a:pt x="420808" y="68022"/>
                  </a:lnTo>
                  <a:lnTo>
                    <a:pt x="413385" y="66528"/>
                  </a:lnTo>
                  <a:lnTo>
                    <a:pt x="418598" y="66528"/>
                  </a:lnTo>
                  <a:lnTo>
                    <a:pt x="308737" y="2393"/>
                  </a:lnTo>
                  <a:lnTo>
                    <a:pt x="301541" y="0"/>
                  </a:lnTo>
                  <a:close/>
                </a:path>
              </a:pathLst>
            </a:custGeom>
            <a:solidFill>
              <a:srgbClr val="000000"/>
            </a:solidFill>
          </p:spPr>
          <p:txBody>
            <a:bodyPr wrap="square" lIns="0" tIns="0" rIns="0" bIns="0" rtlCol="0"/>
            <a:lstStyle/>
            <a:p>
              <a:endParaRPr/>
            </a:p>
          </p:txBody>
        </p:sp>
      </p:grpSp>
      <p:sp>
        <p:nvSpPr>
          <p:cNvPr id="77" name="object 77"/>
          <p:cNvSpPr/>
          <p:nvPr/>
        </p:nvSpPr>
        <p:spPr>
          <a:xfrm>
            <a:off x="6708647" y="4071651"/>
            <a:ext cx="451484" cy="263534"/>
          </a:xfrm>
          <a:custGeom>
            <a:avLst/>
            <a:gdLst/>
            <a:ahLst/>
            <a:cxnLst/>
            <a:rect l="l" t="t" r="r" b="b"/>
            <a:pathLst>
              <a:path w="451485" h="171450">
                <a:moveTo>
                  <a:pt x="375430" y="85578"/>
                </a:moveTo>
                <a:lnTo>
                  <a:pt x="289432" y="135743"/>
                </a:lnTo>
                <a:lnTo>
                  <a:pt x="283825" y="140795"/>
                </a:lnTo>
                <a:lnTo>
                  <a:pt x="280669" y="147395"/>
                </a:lnTo>
                <a:lnTo>
                  <a:pt x="280181" y="154709"/>
                </a:lnTo>
                <a:lnTo>
                  <a:pt x="282575" y="161905"/>
                </a:lnTo>
                <a:lnTo>
                  <a:pt x="287627" y="167512"/>
                </a:lnTo>
                <a:lnTo>
                  <a:pt x="294227" y="170668"/>
                </a:lnTo>
                <a:lnTo>
                  <a:pt x="301541" y="171156"/>
                </a:lnTo>
                <a:lnTo>
                  <a:pt x="308737" y="168763"/>
                </a:lnTo>
                <a:lnTo>
                  <a:pt x="418598" y="104628"/>
                </a:lnTo>
                <a:lnTo>
                  <a:pt x="413385" y="104628"/>
                </a:lnTo>
                <a:lnTo>
                  <a:pt x="420808" y="103133"/>
                </a:lnTo>
                <a:lnTo>
                  <a:pt x="422361" y="102088"/>
                </a:lnTo>
                <a:lnTo>
                  <a:pt x="403732" y="102088"/>
                </a:lnTo>
                <a:lnTo>
                  <a:pt x="375430" y="85578"/>
                </a:lnTo>
                <a:close/>
              </a:path>
              <a:path w="451485" h="171450">
                <a:moveTo>
                  <a:pt x="342772" y="66528"/>
                </a:moveTo>
                <a:lnTo>
                  <a:pt x="19050" y="66528"/>
                </a:lnTo>
                <a:lnTo>
                  <a:pt x="11626" y="68022"/>
                </a:lnTo>
                <a:lnTo>
                  <a:pt x="5572" y="72100"/>
                </a:lnTo>
                <a:lnTo>
                  <a:pt x="1494" y="78154"/>
                </a:lnTo>
                <a:lnTo>
                  <a:pt x="0" y="85578"/>
                </a:lnTo>
                <a:lnTo>
                  <a:pt x="1494" y="93001"/>
                </a:lnTo>
                <a:lnTo>
                  <a:pt x="5572" y="99056"/>
                </a:lnTo>
                <a:lnTo>
                  <a:pt x="11626" y="103133"/>
                </a:lnTo>
                <a:lnTo>
                  <a:pt x="19050" y="104628"/>
                </a:lnTo>
                <a:lnTo>
                  <a:pt x="342772" y="104628"/>
                </a:lnTo>
                <a:lnTo>
                  <a:pt x="375430" y="85578"/>
                </a:lnTo>
                <a:lnTo>
                  <a:pt x="342772" y="66528"/>
                </a:lnTo>
                <a:close/>
              </a:path>
              <a:path w="451485" h="171450">
                <a:moveTo>
                  <a:pt x="418598" y="66528"/>
                </a:moveTo>
                <a:lnTo>
                  <a:pt x="413385" y="66528"/>
                </a:lnTo>
                <a:lnTo>
                  <a:pt x="420808" y="68022"/>
                </a:lnTo>
                <a:lnTo>
                  <a:pt x="426862" y="72100"/>
                </a:lnTo>
                <a:lnTo>
                  <a:pt x="430940" y="78154"/>
                </a:lnTo>
                <a:lnTo>
                  <a:pt x="432435" y="85578"/>
                </a:lnTo>
                <a:lnTo>
                  <a:pt x="430940" y="93001"/>
                </a:lnTo>
                <a:lnTo>
                  <a:pt x="426862" y="99056"/>
                </a:lnTo>
                <a:lnTo>
                  <a:pt x="420808" y="103133"/>
                </a:lnTo>
                <a:lnTo>
                  <a:pt x="413385" y="104628"/>
                </a:lnTo>
                <a:lnTo>
                  <a:pt x="418598" y="104628"/>
                </a:lnTo>
                <a:lnTo>
                  <a:pt x="451230" y="85578"/>
                </a:lnTo>
                <a:lnTo>
                  <a:pt x="418598" y="66528"/>
                </a:lnTo>
                <a:close/>
              </a:path>
              <a:path w="451485" h="171450">
                <a:moveTo>
                  <a:pt x="403732" y="69068"/>
                </a:moveTo>
                <a:lnTo>
                  <a:pt x="375430" y="85578"/>
                </a:lnTo>
                <a:lnTo>
                  <a:pt x="403732" y="102088"/>
                </a:lnTo>
                <a:lnTo>
                  <a:pt x="403732" y="69068"/>
                </a:lnTo>
                <a:close/>
              </a:path>
              <a:path w="451485" h="171450">
                <a:moveTo>
                  <a:pt x="422361" y="69068"/>
                </a:moveTo>
                <a:lnTo>
                  <a:pt x="403732" y="69068"/>
                </a:lnTo>
                <a:lnTo>
                  <a:pt x="403732" y="102088"/>
                </a:lnTo>
                <a:lnTo>
                  <a:pt x="422361" y="102088"/>
                </a:lnTo>
                <a:lnTo>
                  <a:pt x="426862" y="99056"/>
                </a:lnTo>
                <a:lnTo>
                  <a:pt x="430940" y="93001"/>
                </a:lnTo>
                <a:lnTo>
                  <a:pt x="432435" y="85578"/>
                </a:lnTo>
                <a:lnTo>
                  <a:pt x="430940" y="78154"/>
                </a:lnTo>
                <a:lnTo>
                  <a:pt x="426862" y="72100"/>
                </a:lnTo>
                <a:lnTo>
                  <a:pt x="422361" y="69068"/>
                </a:lnTo>
                <a:close/>
              </a:path>
              <a:path w="451485" h="171450">
                <a:moveTo>
                  <a:pt x="301541" y="0"/>
                </a:moveTo>
                <a:lnTo>
                  <a:pt x="294227" y="488"/>
                </a:lnTo>
                <a:lnTo>
                  <a:pt x="287627" y="3643"/>
                </a:lnTo>
                <a:lnTo>
                  <a:pt x="282575" y="9251"/>
                </a:lnTo>
                <a:lnTo>
                  <a:pt x="280181" y="16446"/>
                </a:lnTo>
                <a:lnTo>
                  <a:pt x="280670" y="23760"/>
                </a:lnTo>
                <a:lnTo>
                  <a:pt x="283825" y="30360"/>
                </a:lnTo>
                <a:lnTo>
                  <a:pt x="289432" y="35413"/>
                </a:lnTo>
                <a:lnTo>
                  <a:pt x="375430" y="85578"/>
                </a:lnTo>
                <a:lnTo>
                  <a:pt x="403732" y="69068"/>
                </a:lnTo>
                <a:lnTo>
                  <a:pt x="422361" y="69068"/>
                </a:lnTo>
                <a:lnTo>
                  <a:pt x="420808" y="68022"/>
                </a:lnTo>
                <a:lnTo>
                  <a:pt x="413385" y="66528"/>
                </a:lnTo>
                <a:lnTo>
                  <a:pt x="418598" y="66528"/>
                </a:lnTo>
                <a:lnTo>
                  <a:pt x="308737" y="2393"/>
                </a:lnTo>
                <a:lnTo>
                  <a:pt x="301541" y="0"/>
                </a:lnTo>
                <a:close/>
              </a:path>
            </a:pathLst>
          </a:custGeom>
          <a:solidFill>
            <a:srgbClr val="000000"/>
          </a:solidFill>
        </p:spPr>
        <p:txBody>
          <a:bodyPr wrap="square" lIns="0" tIns="0" rIns="0" bIns="0" rtlCol="0"/>
          <a:lstStyle/>
          <a:p>
            <a:endParaRPr/>
          </a:p>
        </p:txBody>
      </p:sp>
      <p:grpSp>
        <p:nvGrpSpPr>
          <p:cNvPr id="78" name="object 78"/>
          <p:cNvGrpSpPr/>
          <p:nvPr/>
        </p:nvGrpSpPr>
        <p:grpSpPr>
          <a:xfrm>
            <a:off x="6934389" y="5278346"/>
            <a:ext cx="3008630" cy="1224280"/>
            <a:chOff x="5201411" y="4902708"/>
            <a:chExt cx="3008630" cy="1224280"/>
          </a:xfrm>
        </p:grpSpPr>
        <p:sp>
          <p:nvSpPr>
            <p:cNvPr id="79" name="object 79"/>
            <p:cNvSpPr/>
            <p:nvPr/>
          </p:nvSpPr>
          <p:spPr>
            <a:xfrm>
              <a:off x="5724143" y="4940808"/>
              <a:ext cx="2447544" cy="1147572"/>
            </a:xfrm>
            <a:prstGeom prst="rect">
              <a:avLst/>
            </a:prstGeom>
            <a:blipFill>
              <a:blip r:embed="rId5" cstate="print"/>
              <a:stretch>
                <a:fillRect/>
              </a:stretch>
            </a:blipFill>
          </p:spPr>
          <p:txBody>
            <a:bodyPr wrap="square" lIns="0" tIns="0" rIns="0" bIns="0" rtlCol="0"/>
            <a:lstStyle/>
            <a:p>
              <a:endParaRPr/>
            </a:p>
          </p:txBody>
        </p:sp>
        <p:sp>
          <p:nvSpPr>
            <p:cNvPr id="80" name="object 80"/>
            <p:cNvSpPr/>
            <p:nvPr/>
          </p:nvSpPr>
          <p:spPr>
            <a:xfrm>
              <a:off x="5705093" y="4921758"/>
              <a:ext cx="2486025" cy="1186180"/>
            </a:xfrm>
            <a:custGeom>
              <a:avLst/>
              <a:gdLst/>
              <a:ahLst/>
              <a:cxnLst/>
              <a:rect l="l" t="t" r="r" b="b"/>
              <a:pathLst>
                <a:path w="2486025" h="1186179">
                  <a:moveTo>
                    <a:pt x="0" y="1185672"/>
                  </a:moveTo>
                  <a:lnTo>
                    <a:pt x="2485644" y="1185672"/>
                  </a:lnTo>
                  <a:lnTo>
                    <a:pt x="2485644" y="0"/>
                  </a:lnTo>
                  <a:lnTo>
                    <a:pt x="0" y="0"/>
                  </a:lnTo>
                  <a:lnTo>
                    <a:pt x="0" y="1185672"/>
                  </a:lnTo>
                  <a:close/>
                </a:path>
              </a:pathLst>
            </a:custGeom>
            <a:ln w="38100">
              <a:solidFill>
                <a:srgbClr val="042E60"/>
              </a:solidFill>
            </a:ln>
          </p:spPr>
          <p:txBody>
            <a:bodyPr wrap="square" lIns="0" tIns="0" rIns="0" bIns="0" rtlCol="0"/>
            <a:lstStyle/>
            <a:p>
              <a:endParaRPr/>
            </a:p>
          </p:txBody>
        </p:sp>
        <p:sp>
          <p:nvSpPr>
            <p:cNvPr id="81" name="object 81"/>
            <p:cNvSpPr/>
            <p:nvPr/>
          </p:nvSpPr>
          <p:spPr>
            <a:xfrm>
              <a:off x="5201411" y="5448827"/>
              <a:ext cx="451484" cy="171450"/>
            </a:xfrm>
            <a:custGeom>
              <a:avLst/>
              <a:gdLst/>
              <a:ahLst/>
              <a:cxnLst/>
              <a:rect l="l" t="t" r="r" b="b"/>
              <a:pathLst>
                <a:path w="451485" h="171450">
                  <a:moveTo>
                    <a:pt x="375430" y="85578"/>
                  </a:moveTo>
                  <a:lnTo>
                    <a:pt x="289433" y="135743"/>
                  </a:lnTo>
                  <a:lnTo>
                    <a:pt x="283825" y="140805"/>
                  </a:lnTo>
                  <a:lnTo>
                    <a:pt x="280669" y="147398"/>
                  </a:lnTo>
                  <a:lnTo>
                    <a:pt x="280181" y="154691"/>
                  </a:lnTo>
                  <a:lnTo>
                    <a:pt x="282575" y="161854"/>
                  </a:lnTo>
                  <a:lnTo>
                    <a:pt x="287627" y="167501"/>
                  </a:lnTo>
                  <a:lnTo>
                    <a:pt x="294227" y="170674"/>
                  </a:lnTo>
                  <a:lnTo>
                    <a:pt x="301541" y="171151"/>
                  </a:lnTo>
                  <a:lnTo>
                    <a:pt x="308737" y="168712"/>
                  </a:lnTo>
                  <a:lnTo>
                    <a:pt x="418578" y="104628"/>
                  </a:lnTo>
                  <a:lnTo>
                    <a:pt x="413385" y="104628"/>
                  </a:lnTo>
                  <a:lnTo>
                    <a:pt x="420808" y="103133"/>
                  </a:lnTo>
                  <a:lnTo>
                    <a:pt x="422361" y="102088"/>
                  </a:lnTo>
                  <a:lnTo>
                    <a:pt x="403733" y="102088"/>
                  </a:lnTo>
                  <a:lnTo>
                    <a:pt x="375430" y="85578"/>
                  </a:lnTo>
                  <a:close/>
                </a:path>
                <a:path w="451485" h="171450">
                  <a:moveTo>
                    <a:pt x="342773" y="66528"/>
                  </a:moveTo>
                  <a:lnTo>
                    <a:pt x="19050" y="66528"/>
                  </a:lnTo>
                  <a:lnTo>
                    <a:pt x="11626" y="68022"/>
                  </a:lnTo>
                  <a:lnTo>
                    <a:pt x="5572" y="72100"/>
                  </a:lnTo>
                  <a:lnTo>
                    <a:pt x="1494" y="78154"/>
                  </a:lnTo>
                  <a:lnTo>
                    <a:pt x="0" y="85578"/>
                  </a:lnTo>
                  <a:lnTo>
                    <a:pt x="1494" y="93001"/>
                  </a:lnTo>
                  <a:lnTo>
                    <a:pt x="5572" y="99056"/>
                  </a:lnTo>
                  <a:lnTo>
                    <a:pt x="11626" y="103133"/>
                  </a:lnTo>
                  <a:lnTo>
                    <a:pt x="19050" y="104628"/>
                  </a:lnTo>
                  <a:lnTo>
                    <a:pt x="342773" y="104628"/>
                  </a:lnTo>
                  <a:lnTo>
                    <a:pt x="375430" y="85578"/>
                  </a:lnTo>
                  <a:lnTo>
                    <a:pt x="342773" y="66528"/>
                  </a:lnTo>
                  <a:close/>
                </a:path>
                <a:path w="451485" h="171450">
                  <a:moveTo>
                    <a:pt x="418598" y="66528"/>
                  </a:moveTo>
                  <a:lnTo>
                    <a:pt x="413385" y="66528"/>
                  </a:lnTo>
                  <a:lnTo>
                    <a:pt x="420808" y="68022"/>
                  </a:lnTo>
                  <a:lnTo>
                    <a:pt x="426862" y="72100"/>
                  </a:lnTo>
                  <a:lnTo>
                    <a:pt x="430940" y="78154"/>
                  </a:lnTo>
                  <a:lnTo>
                    <a:pt x="432435" y="85578"/>
                  </a:lnTo>
                  <a:lnTo>
                    <a:pt x="430940" y="93001"/>
                  </a:lnTo>
                  <a:lnTo>
                    <a:pt x="426862" y="99056"/>
                  </a:lnTo>
                  <a:lnTo>
                    <a:pt x="420808" y="103133"/>
                  </a:lnTo>
                  <a:lnTo>
                    <a:pt x="413385" y="104628"/>
                  </a:lnTo>
                  <a:lnTo>
                    <a:pt x="418578" y="104628"/>
                  </a:lnTo>
                  <a:lnTo>
                    <a:pt x="451230" y="85578"/>
                  </a:lnTo>
                  <a:lnTo>
                    <a:pt x="418598" y="66528"/>
                  </a:lnTo>
                  <a:close/>
                </a:path>
                <a:path w="451485" h="171450">
                  <a:moveTo>
                    <a:pt x="403733" y="69068"/>
                  </a:moveTo>
                  <a:lnTo>
                    <a:pt x="375430" y="85578"/>
                  </a:lnTo>
                  <a:lnTo>
                    <a:pt x="403733" y="102088"/>
                  </a:lnTo>
                  <a:lnTo>
                    <a:pt x="403733" y="69068"/>
                  </a:lnTo>
                  <a:close/>
                </a:path>
                <a:path w="451485" h="171450">
                  <a:moveTo>
                    <a:pt x="422361" y="69068"/>
                  </a:moveTo>
                  <a:lnTo>
                    <a:pt x="403733" y="69068"/>
                  </a:lnTo>
                  <a:lnTo>
                    <a:pt x="403733" y="102088"/>
                  </a:lnTo>
                  <a:lnTo>
                    <a:pt x="422361" y="102088"/>
                  </a:lnTo>
                  <a:lnTo>
                    <a:pt x="426862" y="99056"/>
                  </a:lnTo>
                  <a:lnTo>
                    <a:pt x="430940" y="93001"/>
                  </a:lnTo>
                  <a:lnTo>
                    <a:pt x="432435" y="85578"/>
                  </a:lnTo>
                  <a:lnTo>
                    <a:pt x="430940" y="78154"/>
                  </a:lnTo>
                  <a:lnTo>
                    <a:pt x="426862" y="72100"/>
                  </a:lnTo>
                  <a:lnTo>
                    <a:pt x="422361" y="69068"/>
                  </a:lnTo>
                  <a:close/>
                </a:path>
                <a:path w="451485" h="171450">
                  <a:moveTo>
                    <a:pt x="301541" y="0"/>
                  </a:moveTo>
                  <a:lnTo>
                    <a:pt x="294227" y="488"/>
                  </a:lnTo>
                  <a:lnTo>
                    <a:pt x="287627" y="3643"/>
                  </a:lnTo>
                  <a:lnTo>
                    <a:pt x="282575" y="9251"/>
                  </a:lnTo>
                  <a:lnTo>
                    <a:pt x="280181" y="16446"/>
                  </a:lnTo>
                  <a:lnTo>
                    <a:pt x="280669" y="23760"/>
                  </a:lnTo>
                  <a:lnTo>
                    <a:pt x="283825" y="30360"/>
                  </a:lnTo>
                  <a:lnTo>
                    <a:pt x="289433" y="35413"/>
                  </a:lnTo>
                  <a:lnTo>
                    <a:pt x="375430" y="85578"/>
                  </a:lnTo>
                  <a:lnTo>
                    <a:pt x="403733" y="69068"/>
                  </a:lnTo>
                  <a:lnTo>
                    <a:pt x="422361" y="69068"/>
                  </a:lnTo>
                  <a:lnTo>
                    <a:pt x="420808" y="68022"/>
                  </a:lnTo>
                  <a:lnTo>
                    <a:pt x="413385" y="66528"/>
                  </a:lnTo>
                  <a:lnTo>
                    <a:pt x="418598" y="66528"/>
                  </a:lnTo>
                  <a:lnTo>
                    <a:pt x="308737" y="2393"/>
                  </a:lnTo>
                  <a:lnTo>
                    <a:pt x="301541"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D13E7-3BEE-4DE3-B2A6-E0C827431B8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58942DC-F1D9-41A8-BA0A-71C3932A6D24}"/>
              </a:ext>
            </a:extLst>
          </p:cNvPr>
          <p:cNvSpPr>
            <a:spLocks noGrp="1"/>
          </p:cNvSpPr>
          <p:nvPr>
            <p:ph idx="1"/>
          </p:nvPr>
        </p:nvSpPr>
        <p:spPr/>
        <p:txBody>
          <a:bodyPr/>
          <a:lstStyle/>
          <a:p>
            <a:pPr algn="just"/>
            <a:r>
              <a:rPr lang="en-US" dirty="0"/>
              <a:t>Medium survey line It passes from middle third of the tooth in the near zone to the gingival third of the tooth in the far zone . Preferable to tilt and produce this survey line whenever possible. Both circumferential and bar clasps can be used with this survey line.</a:t>
            </a:r>
          </a:p>
          <a:p>
            <a:pPr algn="just"/>
            <a:r>
              <a:rPr lang="en-US" dirty="0"/>
              <a:t>Diagonal survey line It passes from near the occlusal third in the near zone to the gingival third in the far zone . Commonly found on buccal surface of canines and premolars. Circumferential reverse circlet and hair pin clasps can be used or ‘T’ and ‘modified T-bar’ clasp can be used.</a:t>
            </a:r>
            <a:endParaRPr lang="en-IN" dirty="0"/>
          </a:p>
        </p:txBody>
      </p:sp>
    </p:spTree>
    <p:extLst>
      <p:ext uri="{BB962C8B-B14F-4D97-AF65-F5344CB8AC3E}">
        <p14:creationId xmlns:p14="http://schemas.microsoft.com/office/powerpoint/2010/main" val="205598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D7A6-75D4-4D52-BED2-E15ECC41CBE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595394E-17B1-4030-99D3-D5CA0465C673}"/>
              </a:ext>
            </a:extLst>
          </p:cNvPr>
          <p:cNvSpPr>
            <a:spLocks noGrp="1"/>
          </p:cNvSpPr>
          <p:nvPr>
            <p:ph idx="1"/>
          </p:nvPr>
        </p:nvSpPr>
        <p:spPr/>
        <p:txBody>
          <a:bodyPr/>
          <a:lstStyle/>
          <a:p>
            <a:pPr marL="0" indent="0" algn="just">
              <a:buNone/>
            </a:pPr>
            <a:r>
              <a:rPr lang="en-US" dirty="0"/>
              <a:t>High survey line It is placed in the occlusal third in both near and far zones . Inclined teeth produce this survey line. A wrought wire combination clasp can be used to engage this deep undercut. Ring clasp can also be used on lone-standing abutments which are tilted and have high survey line. It can be changed to a medium survey line by tilting, recontouring or crowning.</a:t>
            </a:r>
          </a:p>
          <a:p>
            <a:pPr marL="0" indent="0" algn="just">
              <a:buNone/>
            </a:pPr>
            <a:r>
              <a:rPr lang="en-US" dirty="0"/>
              <a:t>Low survey line It is placed in the gingival third of both near and far zones. It better to change contour by tilting, recontouring or crowning. Following tripoding, the survey line is marked on all the remaining teeth by fixing the carbon marker on the surveying arm of surveyor</a:t>
            </a:r>
            <a:endParaRPr lang="en-IN" dirty="0"/>
          </a:p>
        </p:txBody>
      </p:sp>
    </p:spTree>
    <p:extLst>
      <p:ext uri="{BB962C8B-B14F-4D97-AF65-F5344CB8AC3E}">
        <p14:creationId xmlns:p14="http://schemas.microsoft.com/office/powerpoint/2010/main" val="807104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F054-74D1-4544-8B73-4736E0681CC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4D6EB82-3C09-4109-86FE-62DCF3867844}"/>
              </a:ext>
            </a:extLst>
          </p:cNvPr>
          <p:cNvSpPr>
            <a:spLocks noGrp="1"/>
          </p:cNvSpPr>
          <p:nvPr>
            <p:ph idx="1"/>
          </p:nvPr>
        </p:nvSpPr>
        <p:spPr/>
        <p:txBody>
          <a:bodyPr/>
          <a:lstStyle/>
          <a:p>
            <a:r>
              <a:rPr lang="en-US" dirty="0"/>
              <a:t>The designed diagnostic cast is used as a guide for mouth preparation and after the same is completed, the master cast is made. The master cast with the designed diagnostic cast is then sent to laboratory for surveying the master cast.</a:t>
            </a:r>
            <a:endParaRPr lang="en-IN" dirty="0"/>
          </a:p>
        </p:txBody>
      </p:sp>
    </p:spTree>
    <p:extLst>
      <p:ext uri="{BB962C8B-B14F-4D97-AF65-F5344CB8AC3E}">
        <p14:creationId xmlns:p14="http://schemas.microsoft.com/office/powerpoint/2010/main" val="1099826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1A64-BF97-4CE0-9529-31F6EFBF1388}"/>
              </a:ext>
            </a:extLst>
          </p:cNvPr>
          <p:cNvSpPr>
            <a:spLocks noGrp="1"/>
          </p:cNvSpPr>
          <p:nvPr>
            <p:ph type="title"/>
          </p:nvPr>
        </p:nvSpPr>
        <p:spPr/>
        <p:txBody>
          <a:bodyPr/>
          <a:lstStyle/>
          <a:p>
            <a:r>
              <a:rPr lang="en-US" dirty="0"/>
              <a:t>Survey  of master cast</a:t>
            </a:r>
            <a:endParaRPr lang="en-IN" dirty="0"/>
          </a:p>
        </p:txBody>
      </p:sp>
      <p:sp>
        <p:nvSpPr>
          <p:cNvPr id="3" name="Content Placeholder 2">
            <a:extLst>
              <a:ext uri="{FF2B5EF4-FFF2-40B4-BE49-F238E27FC236}">
                <a16:creationId xmlns:a16="http://schemas.microsoft.com/office/drawing/2014/main" id="{CD04D617-AE60-49D3-943D-F3665F22B45D}"/>
              </a:ext>
            </a:extLst>
          </p:cNvPr>
          <p:cNvSpPr>
            <a:spLocks noGrp="1"/>
          </p:cNvSpPr>
          <p:nvPr>
            <p:ph idx="1"/>
          </p:nvPr>
        </p:nvSpPr>
        <p:spPr/>
        <p:txBody>
          <a:bodyPr/>
          <a:lstStyle/>
          <a:p>
            <a:r>
              <a:rPr lang="en-US" dirty="0"/>
              <a:t>Master cast is tripoded in same relation as diagnostic cast using tripoding.</a:t>
            </a:r>
            <a:endParaRPr lang="en-IN" dirty="0"/>
          </a:p>
        </p:txBody>
      </p:sp>
    </p:spTree>
    <p:extLst>
      <p:ext uri="{BB962C8B-B14F-4D97-AF65-F5344CB8AC3E}">
        <p14:creationId xmlns:p14="http://schemas.microsoft.com/office/powerpoint/2010/main" val="3412447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1895-0BD8-4F6F-B93E-7FD6E04255EC}"/>
              </a:ext>
            </a:extLst>
          </p:cNvPr>
          <p:cNvSpPr>
            <a:spLocks noGrp="1"/>
          </p:cNvSpPr>
          <p:nvPr>
            <p:ph type="title"/>
          </p:nvPr>
        </p:nvSpPr>
        <p:spPr/>
        <p:txBody>
          <a:bodyPr/>
          <a:lstStyle/>
          <a:p>
            <a:r>
              <a:rPr lang="en-US" dirty="0" err="1"/>
              <a:t>blockout</a:t>
            </a:r>
            <a:endParaRPr lang="en-IN" dirty="0"/>
          </a:p>
        </p:txBody>
      </p:sp>
      <p:sp>
        <p:nvSpPr>
          <p:cNvPr id="3" name="Content Placeholder 2">
            <a:extLst>
              <a:ext uri="{FF2B5EF4-FFF2-40B4-BE49-F238E27FC236}">
                <a16:creationId xmlns:a16="http://schemas.microsoft.com/office/drawing/2014/main" id="{5EED6571-1C69-4252-9743-16089B4E4314}"/>
              </a:ext>
            </a:extLst>
          </p:cNvPr>
          <p:cNvSpPr>
            <a:spLocks noGrp="1"/>
          </p:cNvSpPr>
          <p:nvPr>
            <p:ph idx="1"/>
          </p:nvPr>
        </p:nvSpPr>
        <p:spPr/>
        <p:txBody>
          <a:bodyPr/>
          <a:lstStyle/>
          <a:p>
            <a:r>
              <a:rPr lang="en-US" dirty="0"/>
              <a:t>The purpose of applying wax or another similar temporary substance to undercut portions of a cast so as to leave only those undercut essential to the planned construction of prosthesis or elimination of </a:t>
            </a:r>
            <a:r>
              <a:rPr lang="en-US" dirty="0" err="1"/>
              <a:t>underisable</a:t>
            </a:r>
            <a:r>
              <a:rPr lang="en-US" dirty="0"/>
              <a:t> undercuts on a cast.</a:t>
            </a:r>
            <a:endParaRPr lang="en-IN" dirty="0"/>
          </a:p>
        </p:txBody>
      </p:sp>
    </p:spTree>
    <p:extLst>
      <p:ext uri="{BB962C8B-B14F-4D97-AF65-F5344CB8AC3E}">
        <p14:creationId xmlns:p14="http://schemas.microsoft.com/office/powerpoint/2010/main" val="1067151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ECC53-5FFA-4F34-8D7E-56377BDBF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445" y="0"/>
            <a:ext cx="8543109" cy="6858000"/>
          </a:xfrm>
          <a:prstGeom prst="rect">
            <a:avLst/>
          </a:prstGeom>
        </p:spPr>
      </p:pic>
    </p:spTree>
    <p:extLst>
      <p:ext uri="{BB962C8B-B14F-4D97-AF65-F5344CB8AC3E}">
        <p14:creationId xmlns:p14="http://schemas.microsoft.com/office/powerpoint/2010/main" val="3223536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4781B-676B-4C25-BF3B-CDBEE1F6F3FF}"/>
              </a:ext>
            </a:extLst>
          </p:cNvPr>
          <p:cNvSpPr>
            <a:spLocks noGrp="1"/>
          </p:cNvSpPr>
          <p:nvPr>
            <p:ph type="title"/>
          </p:nvPr>
        </p:nvSpPr>
        <p:spPr/>
        <p:txBody>
          <a:bodyPr/>
          <a:lstStyle/>
          <a:p>
            <a:r>
              <a:rPr lang="en-US" dirty="0"/>
              <a:t>Technique 1.Parallel </a:t>
            </a:r>
            <a:r>
              <a:rPr lang="en-US" dirty="0" err="1"/>
              <a:t>blockout</a:t>
            </a:r>
            <a:endParaRPr lang="en-IN" dirty="0"/>
          </a:p>
        </p:txBody>
      </p:sp>
      <p:sp>
        <p:nvSpPr>
          <p:cNvPr id="3" name="Content Placeholder 2">
            <a:extLst>
              <a:ext uri="{FF2B5EF4-FFF2-40B4-BE49-F238E27FC236}">
                <a16:creationId xmlns:a16="http://schemas.microsoft.com/office/drawing/2014/main" id="{63E495AB-7722-49CB-B8FA-C0FFF4895204}"/>
              </a:ext>
            </a:extLst>
          </p:cNvPr>
          <p:cNvSpPr>
            <a:spLocks noGrp="1"/>
          </p:cNvSpPr>
          <p:nvPr>
            <p:ph idx="1"/>
          </p:nvPr>
        </p:nvSpPr>
        <p:spPr/>
        <p:txBody>
          <a:bodyPr/>
          <a:lstStyle/>
          <a:p>
            <a:r>
              <a:rPr lang="en-US" dirty="0"/>
              <a:t>It could be made with zero degree,2 degree and 4</a:t>
            </a:r>
            <a:r>
              <a:rPr lang="en-IN" dirty="0"/>
              <a:t>* tapered styli.</a:t>
            </a:r>
          </a:p>
          <a:p>
            <a:r>
              <a:rPr lang="en-IN" dirty="0"/>
              <a:t>Selection depends on need for increased freedom of movement of prosthesis in function.</a:t>
            </a:r>
          </a:p>
          <a:p>
            <a:r>
              <a:rPr lang="en-IN" dirty="0"/>
              <a:t>Tapered </a:t>
            </a:r>
            <a:r>
              <a:rPr lang="en-IN" dirty="0" err="1"/>
              <a:t>blockout</a:t>
            </a:r>
            <a:r>
              <a:rPr lang="en-IN" dirty="0"/>
              <a:t> is indicated for distal extension partials to allow some movement in functions.</a:t>
            </a:r>
          </a:p>
          <a:p>
            <a:r>
              <a:rPr lang="en-IN" dirty="0"/>
              <a:t>Generally these </a:t>
            </a:r>
            <a:r>
              <a:rPr lang="en-IN" dirty="0" err="1"/>
              <a:t>blockout</a:t>
            </a:r>
            <a:r>
              <a:rPr lang="en-IN" dirty="0"/>
              <a:t> is done cervical to guiding plane surface and all undercut areas that will be crossed by major or minor connector.</a:t>
            </a:r>
          </a:p>
          <a:p>
            <a:r>
              <a:rPr lang="en-IN" dirty="0"/>
              <a:t>Proximal tooth surface</a:t>
            </a:r>
          </a:p>
          <a:p>
            <a:r>
              <a:rPr lang="en-IN" dirty="0"/>
              <a:t>Beneath all minor connector</a:t>
            </a:r>
            <a:endParaRPr lang="en-US" dirty="0"/>
          </a:p>
        </p:txBody>
      </p:sp>
    </p:spTree>
    <p:extLst>
      <p:ext uri="{BB962C8B-B14F-4D97-AF65-F5344CB8AC3E}">
        <p14:creationId xmlns:p14="http://schemas.microsoft.com/office/powerpoint/2010/main" val="573353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0">
            <a:extLst>
              <a:ext uri="{FF2B5EF4-FFF2-40B4-BE49-F238E27FC236}">
                <a16:creationId xmlns:a16="http://schemas.microsoft.com/office/drawing/2014/main" id="{820CC18F-AC79-4642-A122-D6B66B37CAD5}"/>
              </a:ext>
            </a:extLst>
          </p:cNvPr>
          <p:cNvSpPr/>
          <p:nvPr/>
        </p:nvSpPr>
        <p:spPr>
          <a:xfrm>
            <a:off x="2507658" y="1891764"/>
            <a:ext cx="2435351" cy="1900428"/>
          </a:xfrm>
          <a:prstGeom prst="rect">
            <a:avLst/>
          </a:prstGeom>
          <a:blipFill>
            <a:blip r:embed="rId2"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pic>
        <p:nvPicPr>
          <p:cNvPr id="3" name="Picture 2">
            <a:extLst>
              <a:ext uri="{FF2B5EF4-FFF2-40B4-BE49-F238E27FC236}">
                <a16:creationId xmlns:a16="http://schemas.microsoft.com/office/drawing/2014/main" id="{990A90BA-4337-4A1A-88D0-9C2DAA267AF9}"/>
              </a:ext>
            </a:extLst>
          </p:cNvPr>
          <p:cNvPicPr>
            <a:picLocks noChangeAspect="1"/>
          </p:cNvPicPr>
          <p:nvPr/>
        </p:nvPicPr>
        <p:blipFill>
          <a:blip r:embed="rId3"/>
          <a:stretch>
            <a:fillRect/>
          </a:stretch>
        </p:blipFill>
        <p:spPr>
          <a:xfrm>
            <a:off x="6096000" y="1436846"/>
            <a:ext cx="4953000" cy="3690796"/>
          </a:xfrm>
          <a:prstGeom prst="rect">
            <a:avLst/>
          </a:prstGeom>
        </p:spPr>
      </p:pic>
    </p:spTree>
    <p:extLst>
      <p:ext uri="{BB962C8B-B14F-4D97-AF65-F5344CB8AC3E}">
        <p14:creationId xmlns:p14="http://schemas.microsoft.com/office/powerpoint/2010/main" val="2701658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A12ED-CE6A-4BA7-B819-B085817CDB5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440A3D0-CDD7-4D90-963F-60ECBC029CA8}"/>
              </a:ext>
            </a:extLst>
          </p:cNvPr>
          <p:cNvSpPr>
            <a:spLocks noGrp="1"/>
          </p:cNvSpPr>
          <p:nvPr>
            <p:ph idx="1"/>
          </p:nvPr>
        </p:nvSpPr>
        <p:spPr/>
        <p:txBody>
          <a:bodyPr/>
          <a:lstStyle/>
          <a:p>
            <a:r>
              <a:rPr lang="en-US" dirty="0"/>
              <a:t>Tissue undercut crossed by the rigid connector</a:t>
            </a:r>
          </a:p>
          <a:p>
            <a:r>
              <a:rPr lang="en-US" dirty="0"/>
              <a:t>Deep interproximal spaces to be covered by minor connector or </a:t>
            </a:r>
            <a:r>
              <a:rPr lang="en-US" dirty="0" err="1"/>
              <a:t>linguoplates</a:t>
            </a:r>
            <a:endParaRPr lang="en-US" dirty="0"/>
          </a:p>
          <a:p>
            <a:r>
              <a:rPr lang="en-US" dirty="0"/>
              <a:t>Bar clasp arm to gingival crevices</a:t>
            </a:r>
            <a:endParaRPr lang="en-IN" dirty="0"/>
          </a:p>
        </p:txBody>
      </p:sp>
    </p:spTree>
    <p:extLst>
      <p:ext uri="{BB962C8B-B14F-4D97-AF65-F5344CB8AC3E}">
        <p14:creationId xmlns:p14="http://schemas.microsoft.com/office/powerpoint/2010/main" val="2346137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51D1-A42D-4D75-BCCC-916B53921F14}"/>
              </a:ext>
            </a:extLst>
          </p:cNvPr>
          <p:cNvSpPr>
            <a:spLocks noGrp="1"/>
          </p:cNvSpPr>
          <p:nvPr>
            <p:ph type="title"/>
          </p:nvPr>
        </p:nvSpPr>
        <p:spPr/>
        <p:txBody>
          <a:bodyPr/>
          <a:lstStyle/>
          <a:p>
            <a:r>
              <a:rPr lang="en-US" dirty="0"/>
              <a:t>2.Arbitrary </a:t>
            </a:r>
            <a:r>
              <a:rPr lang="en-US" dirty="0" err="1"/>
              <a:t>blockout</a:t>
            </a:r>
            <a:endParaRPr lang="en-IN" dirty="0"/>
          </a:p>
        </p:txBody>
      </p:sp>
      <p:sp>
        <p:nvSpPr>
          <p:cNvPr id="3" name="Content Placeholder 2">
            <a:extLst>
              <a:ext uri="{FF2B5EF4-FFF2-40B4-BE49-F238E27FC236}">
                <a16:creationId xmlns:a16="http://schemas.microsoft.com/office/drawing/2014/main" id="{56DA5FC6-C6FA-4D7C-AF6E-68EEF968D970}"/>
              </a:ext>
            </a:extLst>
          </p:cNvPr>
          <p:cNvSpPr>
            <a:spLocks noGrp="1"/>
          </p:cNvSpPr>
          <p:nvPr>
            <p:ph idx="1"/>
          </p:nvPr>
        </p:nvSpPr>
        <p:spPr/>
        <p:txBody>
          <a:bodyPr/>
          <a:lstStyle/>
          <a:p>
            <a:r>
              <a:rPr lang="en-US" dirty="0"/>
              <a:t>Areas of undercut not involved with framework </a:t>
            </a:r>
          </a:p>
          <a:p>
            <a:r>
              <a:rPr lang="en-US" dirty="0"/>
              <a:t>This minimizes distortion during duplication.</a:t>
            </a:r>
          </a:p>
          <a:p>
            <a:r>
              <a:rPr lang="en-US" dirty="0"/>
              <a:t>Not contoured with </a:t>
            </a:r>
            <a:r>
              <a:rPr lang="en-US" dirty="0" err="1"/>
              <a:t>blockout</a:t>
            </a:r>
            <a:r>
              <a:rPr lang="en-US" dirty="0"/>
              <a:t> instrument</a:t>
            </a:r>
          </a:p>
          <a:p>
            <a:r>
              <a:rPr lang="en-US" dirty="0"/>
              <a:t>1.all gingival crevice</a:t>
            </a:r>
          </a:p>
          <a:p>
            <a:r>
              <a:rPr lang="en-US" dirty="0"/>
              <a:t>2.gross tissue undercut situated below areas involved in design of framework</a:t>
            </a:r>
          </a:p>
          <a:p>
            <a:r>
              <a:rPr lang="en-US" dirty="0"/>
              <a:t>3.tissue undercut distal to cast framework</a:t>
            </a:r>
          </a:p>
          <a:p>
            <a:r>
              <a:rPr lang="en-US" dirty="0"/>
              <a:t>4.labial and buccal tooth and tissue undercut</a:t>
            </a:r>
            <a:endParaRPr lang="en-IN" dirty="0"/>
          </a:p>
        </p:txBody>
      </p:sp>
      <p:pic>
        <p:nvPicPr>
          <p:cNvPr id="4" name="Picture 3">
            <a:extLst>
              <a:ext uri="{FF2B5EF4-FFF2-40B4-BE49-F238E27FC236}">
                <a16:creationId xmlns:a16="http://schemas.microsoft.com/office/drawing/2014/main" id="{1CE54566-3FAB-4666-AA96-B79CB2BD4B79}"/>
              </a:ext>
            </a:extLst>
          </p:cNvPr>
          <p:cNvPicPr>
            <a:picLocks noChangeAspect="1"/>
          </p:cNvPicPr>
          <p:nvPr/>
        </p:nvPicPr>
        <p:blipFill>
          <a:blip r:embed="rId2"/>
          <a:stretch>
            <a:fillRect/>
          </a:stretch>
        </p:blipFill>
        <p:spPr>
          <a:xfrm>
            <a:off x="8858425" y="617852"/>
            <a:ext cx="2716040" cy="2145671"/>
          </a:xfrm>
          <a:prstGeom prst="rect">
            <a:avLst/>
          </a:prstGeom>
        </p:spPr>
      </p:pic>
    </p:spTree>
    <p:extLst>
      <p:ext uri="{BB962C8B-B14F-4D97-AF65-F5344CB8AC3E}">
        <p14:creationId xmlns:p14="http://schemas.microsoft.com/office/powerpoint/2010/main" val="1718123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4EC9-7229-4868-B708-33B4019EECF9}"/>
              </a:ext>
            </a:extLst>
          </p:cNvPr>
          <p:cNvSpPr>
            <a:spLocks noGrp="1"/>
          </p:cNvSpPr>
          <p:nvPr>
            <p:ph type="title"/>
          </p:nvPr>
        </p:nvSpPr>
        <p:spPr/>
        <p:txBody>
          <a:bodyPr/>
          <a:lstStyle/>
          <a:p>
            <a:r>
              <a:rPr lang="en-US" dirty="0"/>
              <a:t>3.Shaped </a:t>
            </a:r>
            <a:r>
              <a:rPr lang="en-US" dirty="0" err="1"/>
              <a:t>blockout</a:t>
            </a:r>
            <a:endParaRPr lang="en-IN" dirty="0"/>
          </a:p>
        </p:txBody>
      </p:sp>
      <p:sp>
        <p:nvSpPr>
          <p:cNvPr id="3" name="Content Placeholder 2">
            <a:extLst>
              <a:ext uri="{FF2B5EF4-FFF2-40B4-BE49-F238E27FC236}">
                <a16:creationId xmlns:a16="http://schemas.microsoft.com/office/drawing/2014/main" id="{8A2AF8DE-40ED-4316-9E42-BB88D9967FC2}"/>
              </a:ext>
            </a:extLst>
          </p:cNvPr>
          <p:cNvSpPr>
            <a:spLocks noGrp="1"/>
          </p:cNvSpPr>
          <p:nvPr>
            <p:ph idx="1"/>
          </p:nvPr>
        </p:nvSpPr>
        <p:spPr/>
        <p:txBody>
          <a:bodyPr/>
          <a:lstStyle/>
          <a:p>
            <a:r>
              <a:rPr lang="en-US" dirty="0"/>
              <a:t>Ledges made on buccal and lingual surfaces to help place the plastic or wax pattern for clasp arm.</a:t>
            </a:r>
          </a:p>
          <a:p>
            <a:r>
              <a:rPr lang="en-US" dirty="0"/>
              <a:t>Following </a:t>
            </a:r>
            <a:r>
              <a:rPr lang="en-US" dirty="0" err="1"/>
              <a:t>duplication,these</a:t>
            </a:r>
            <a:r>
              <a:rPr lang="en-US" dirty="0"/>
              <a:t> ledges will help for placement of retentive clasp patterns.</a:t>
            </a:r>
            <a:endParaRPr lang="en-IN" dirty="0"/>
          </a:p>
        </p:txBody>
      </p:sp>
      <p:pic>
        <p:nvPicPr>
          <p:cNvPr id="4" name="Picture 3">
            <a:extLst>
              <a:ext uri="{FF2B5EF4-FFF2-40B4-BE49-F238E27FC236}">
                <a16:creationId xmlns:a16="http://schemas.microsoft.com/office/drawing/2014/main" id="{7615DC07-4F05-439F-8B4A-8C891B10E580}"/>
              </a:ext>
            </a:extLst>
          </p:cNvPr>
          <p:cNvPicPr>
            <a:picLocks noChangeAspect="1"/>
          </p:cNvPicPr>
          <p:nvPr/>
        </p:nvPicPr>
        <p:blipFill>
          <a:blip r:embed="rId2"/>
          <a:stretch>
            <a:fillRect/>
          </a:stretch>
        </p:blipFill>
        <p:spPr>
          <a:xfrm>
            <a:off x="5004443" y="3568700"/>
            <a:ext cx="2679826" cy="2743200"/>
          </a:xfrm>
          <a:prstGeom prst="rect">
            <a:avLst/>
          </a:prstGeom>
        </p:spPr>
      </p:pic>
    </p:spTree>
    <p:extLst>
      <p:ext uri="{BB962C8B-B14F-4D97-AF65-F5344CB8AC3E}">
        <p14:creationId xmlns:p14="http://schemas.microsoft.com/office/powerpoint/2010/main" val="2949848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ABBE-C493-43BE-9EB9-B37766AC4460}"/>
              </a:ext>
            </a:extLst>
          </p:cNvPr>
          <p:cNvSpPr>
            <a:spLocks noGrp="1"/>
          </p:cNvSpPr>
          <p:nvPr>
            <p:ph type="title"/>
          </p:nvPr>
        </p:nvSpPr>
        <p:spPr/>
        <p:txBody>
          <a:bodyPr/>
          <a:lstStyle/>
          <a:p>
            <a:r>
              <a:rPr lang="en-US" dirty="0"/>
              <a:t>relief</a:t>
            </a:r>
            <a:endParaRPr lang="en-IN" dirty="0"/>
          </a:p>
        </p:txBody>
      </p:sp>
      <p:sp>
        <p:nvSpPr>
          <p:cNvPr id="3" name="Content Placeholder 2">
            <a:extLst>
              <a:ext uri="{FF2B5EF4-FFF2-40B4-BE49-F238E27FC236}">
                <a16:creationId xmlns:a16="http://schemas.microsoft.com/office/drawing/2014/main" id="{EFAEF295-C625-4343-B066-D14FADB1F01E}"/>
              </a:ext>
            </a:extLst>
          </p:cNvPr>
          <p:cNvSpPr>
            <a:spLocks noGrp="1"/>
          </p:cNvSpPr>
          <p:nvPr>
            <p:ph idx="1"/>
          </p:nvPr>
        </p:nvSpPr>
        <p:spPr/>
        <p:txBody>
          <a:bodyPr/>
          <a:lstStyle/>
          <a:p>
            <a:r>
              <a:rPr lang="en-US" dirty="0"/>
              <a:t>The reduction or elimination of </a:t>
            </a:r>
            <a:r>
              <a:rPr lang="en-US" dirty="0" err="1"/>
              <a:t>underisable</a:t>
            </a:r>
            <a:r>
              <a:rPr lang="en-US" dirty="0"/>
              <a:t> pressure or force from a specific region under a denture base.</a:t>
            </a:r>
          </a:p>
          <a:p>
            <a:r>
              <a:rPr lang="en-US" dirty="0"/>
              <a:t>This is also used for the creation of space for material.</a:t>
            </a:r>
          </a:p>
          <a:p>
            <a:r>
              <a:rPr lang="en-US" dirty="0"/>
              <a:t>This involves addition of wax to stand away from the master cast</a:t>
            </a:r>
            <a:endParaRPr lang="en-IN" dirty="0"/>
          </a:p>
        </p:txBody>
      </p:sp>
      <p:grpSp>
        <p:nvGrpSpPr>
          <p:cNvPr id="4" name="object 37">
            <a:extLst>
              <a:ext uri="{FF2B5EF4-FFF2-40B4-BE49-F238E27FC236}">
                <a16:creationId xmlns:a16="http://schemas.microsoft.com/office/drawing/2014/main" id="{13E8BEAF-6479-4D76-930E-5E5E12A95F02}"/>
              </a:ext>
            </a:extLst>
          </p:cNvPr>
          <p:cNvGrpSpPr/>
          <p:nvPr/>
        </p:nvGrpSpPr>
        <p:grpSpPr>
          <a:xfrm>
            <a:off x="6526812" y="4558348"/>
            <a:ext cx="3970020" cy="1618615"/>
            <a:chOff x="4650485" y="3553205"/>
            <a:chExt cx="3970020" cy="1618615"/>
          </a:xfrm>
        </p:grpSpPr>
        <p:sp>
          <p:nvSpPr>
            <p:cNvPr id="5" name="object 38">
              <a:extLst>
                <a:ext uri="{FF2B5EF4-FFF2-40B4-BE49-F238E27FC236}">
                  <a16:creationId xmlns:a16="http://schemas.microsoft.com/office/drawing/2014/main" id="{9AAEA754-E1EC-4319-96D9-48DE012E51AB}"/>
                </a:ext>
              </a:extLst>
            </p:cNvPr>
            <p:cNvSpPr/>
            <p:nvPr/>
          </p:nvSpPr>
          <p:spPr>
            <a:xfrm>
              <a:off x="4669535" y="3572255"/>
              <a:ext cx="3931919" cy="1580388"/>
            </a:xfrm>
            <a:prstGeom prst="rect">
              <a:avLst/>
            </a:prstGeom>
            <a:blipFill>
              <a:blip r:embed="rId2" cstate="print"/>
              <a:stretch>
                <a:fillRect/>
              </a:stretch>
            </a:blipFill>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sp>
          <p:nvSpPr>
            <p:cNvPr id="6" name="object 39">
              <a:extLst>
                <a:ext uri="{FF2B5EF4-FFF2-40B4-BE49-F238E27FC236}">
                  <a16:creationId xmlns:a16="http://schemas.microsoft.com/office/drawing/2014/main" id="{B5AB0179-B0EE-4329-B3BA-ADE720FA507D}"/>
                </a:ext>
              </a:extLst>
            </p:cNvPr>
            <p:cNvSpPr/>
            <p:nvPr/>
          </p:nvSpPr>
          <p:spPr>
            <a:xfrm>
              <a:off x="4650485" y="3553205"/>
              <a:ext cx="3970020" cy="1618615"/>
            </a:xfrm>
            <a:custGeom>
              <a:avLst/>
              <a:gdLst/>
              <a:ahLst/>
              <a:cxnLst/>
              <a:rect l="l" t="t" r="r" b="b"/>
              <a:pathLst>
                <a:path w="3970020" h="1618614">
                  <a:moveTo>
                    <a:pt x="0" y="1618488"/>
                  </a:moveTo>
                  <a:lnTo>
                    <a:pt x="3970019" y="1618488"/>
                  </a:lnTo>
                  <a:lnTo>
                    <a:pt x="3970019" y="0"/>
                  </a:lnTo>
                  <a:lnTo>
                    <a:pt x="0" y="0"/>
                  </a:lnTo>
                  <a:lnTo>
                    <a:pt x="0" y="1618488"/>
                  </a:lnTo>
                  <a:close/>
                </a:path>
              </a:pathLst>
            </a:custGeom>
            <a:ln w="38100">
              <a:solidFill>
                <a:srgbClr val="042E60"/>
              </a:solidFill>
            </a:ln>
          </p:spPr>
          <p:txBody>
            <a:bodyPr wrap="square" lIns="0" tIns="0" rIns="0" bIns="0" rtlCol="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a:p>
          </p:txBody>
        </p:sp>
      </p:grpSp>
    </p:spTree>
    <p:extLst>
      <p:ext uri="{BB962C8B-B14F-4D97-AF65-F5344CB8AC3E}">
        <p14:creationId xmlns:p14="http://schemas.microsoft.com/office/powerpoint/2010/main" val="1834281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FD72-F274-44AE-871A-189668C3ECC7}"/>
              </a:ext>
            </a:extLst>
          </p:cNvPr>
          <p:cNvSpPr>
            <a:spLocks noGrp="1"/>
          </p:cNvSpPr>
          <p:nvPr>
            <p:ph type="title"/>
          </p:nvPr>
        </p:nvSpPr>
        <p:spPr/>
        <p:txBody>
          <a:bodyPr/>
          <a:lstStyle/>
          <a:p>
            <a:r>
              <a:rPr lang="en-US" dirty="0"/>
              <a:t>Summary </a:t>
            </a:r>
            <a:endParaRPr lang="en-IN" dirty="0"/>
          </a:p>
        </p:txBody>
      </p:sp>
      <p:sp>
        <p:nvSpPr>
          <p:cNvPr id="3" name="Content Placeholder 2">
            <a:extLst>
              <a:ext uri="{FF2B5EF4-FFF2-40B4-BE49-F238E27FC236}">
                <a16:creationId xmlns:a16="http://schemas.microsoft.com/office/drawing/2014/main" id="{BB4AADE6-93D4-4EEA-81B9-88E19D47E78B}"/>
              </a:ext>
            </a:extLst>
          </p:cNvPr>
          <p:cNvSpPr>
            <a:spLocks noGrp="1"/>
          </p:cNvSpPr>
          <p:nvPr>
            <p:ph idx="1"/>
          </p:nvPr>
        </p:nvSpPr>
        <p:spPr/>
        <p:txBody>
          <a:bodyPr/>
          <a:lstStyle/>
          <a:p>
            <a:pPr algn="just"/>
            <a:r>
              <a:rPr lang="en-US" dirty="0"/>
              <a:t>The surveyor is an essential tool in the diagnosis and treatment planning of RPD.</a:t>
            </a:r>
          </a:p>
          <a:p>
            <a:pPr algn="just"/>
            <a:r>
              <a:rPr lang="en-US" dirty="0"/>
              <a:t> Surveying helps design a removable partial denture such that the rigid and non-rigid components of the prosthesis will go into the mouth as a single unit, free from interferences, and in the </a:t>
            </a:r>
            <a:r>
              <a:rPr lang="en-US" dirty="0" err="1"/>
              <a:t>mouth,will</a:t>
            </a:r>
            <a:r>
              <a:rPr lang="en-US" dirty="0"/>
              <a:t> resist </a:t>
            </a:r>
            <a:r>
              <a:rPr lang="en-US" dirty="0" err="1"/>
              <a:t>disloging</a:t>
            </a:r>
            <a:r>
              <a:rPr lang="en-US" dirty="0"/>
              <a:t> forces.</a:t>
            </a:r>
          </a:p>
          <a:p>
            <a:pPr algn="just"/>
            <a:r>
              <a:rPr lang="en-US" dirty="0"/>
              <a:t>The procedure involves surveying the diagnostic cast and master cast.</a:t>
            </a:r>
          </a:p>
          <a:p>
            <a:pPr algn="just"/>
            <a:r>
              <a:rPr lang="en-US" dirty="0"/>
              <a:t>The lab procedures involved in the construction of the framework are continued after this survey of master cast.</a:t>
            </a:r>
            <a:endParaRPr lang="en-IN" dirty="0"/>
          </a:p>
        </p:txBody>
      </p:sp>
    </p:spTree>
    <p:extLst>
      <p:ext uri="{BB962C8B-B14F-4D97-AF65-F5344CB8AC3E}">
        <p14:creationId xmlns:p14="http://schemas.microsoft.com/office/powerpoint/2010/main" val="1470870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3FD72-F274-44AE-871A-189668C3ECC7}"/>
              </a:ext>
            </a:extLst>
          </p:cNvPr>
          <p:cNvSpPr>
            <a:spLocks noGrp="1"/>
          </p:cNvSpPr>
          <p:nvPr>
            <p:ph type="title"/>
          </p:nvPr>
        </p:nvSpPr>
        <p:spPr/>
        <p:txBody>
          <a:bodyPr/>
          <a:lstStyle/>
          <a:p>
            <a:r>
              <a:rPr lang="en-US" dirty="0"/>
              <a:t>Take home message </a:t>
            </a:r>
            <a:endParaRPr lang="en-IN" dirty="0"/>
          </a:p>
        </p:txBody>
      </p:sp>
      <p:sp>
        <p:nvSpPr>
          <p:cNvPr id="3" name="Content Placeholder 2">
            <a:extLst>
              <a:ext uri="{FF2B5EF4-FFF2-40B4-BE49-F238E27FC236}">
                <a16:creationId xmlns:a16="http://schemas.microsoft.com/office/drawing/2014/main" id="{BB4AADE6-93D4-4EEA-81B9-88E19D47E78B}"/>
              </a:ext>
            </a:extLst>
          </p:cNvPr>
          <p:cNvSpPr>
            <a:spLocks noGrp="1"/>
          </p:cNvSpPr>
          <p:nvPr>
            <p:ph idx="1"/>
          </p:nvPr>
        </p:nvSpPr>
        <p:spPr/>
        <p:txBody>
          <a:bodyPr/>
          <a:lstStyle/>
          <a:p>
            <a:pPr algn="just"/>
            <a:r>
              <a:rPr lang="en-US" dirty="0"/>
              <a:t>The surveyor is an essential tool in the diagnosis and treatment planning of RPD.</a:t>
            </a:r>
          </a:p>
          <a:p>
            <a:pPr algn="just"/>
            <a:r>
              <a:rPr lang="en-US" dirty="0"/>
              <a:t> Surveying helps design a removable partial denture such that the rigid and non-rigid components of the prosthesis will go into the mouth as a single unit, free from interferences, and in the </a:t>
            </a:r>
            <a:r>
              <a:rPr lang="en-US" dirty="0" err="1"/>
              <a:t>mouth,will</a:t>
            </a:r>
            <a:r>
              <a:rPr lang="en-US" dirty="0"/>
              <a:t> resist </a:t>
            </a:r>
            <a:r>
              <a:rPr lang="en-US" dirty="0" err="1"/>
              <a:t>disloging</a:t>
            </a:r>
            <a:r>
              <a:rPr lang="en-US" dirty="0"/>
              <a:t> forces.</a:t>
            </a:r>
          </a:p>
          <a:p>
            <a:pPr algn="just"/>
            <a:r>
              <a:rPr lang="en-US" dirty="0"/>
              <a:t>The procedure involves surveying the diagnostic cast and master cast.</a:t>
            </a:r>
          </a:p>
          <a:p>
            <a:pPr algn="just"/>
            <a:r>
              <a:rPr lang="en-US" dirty="0"/>
              <a:t>The lab procedures involved in the construction of the framework are continued after this survey of master cast.</a:t>
            </a:r>
            <a:endParaRPr lang="en-IN" dirty="0"/>
          </a:p>
        </p:txBody>
      </p:sp>
    </p:spTree>
    <p:extLst>
      <p:ext uri="{BB962C8B-B14F-4D97-AF65-F5344CB8AC3E}">
        <p14:creationId xmlns:p14="http://schemas.microsoft.com/office/powerpoint/2010/main" val="3155975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A2804E9B-2713-4E53-90B3-ABB55296A8D3}"/>
              </a:ext>
            </a:extLst>
          </p:cNvPr>
          <p:cNvSpPr>
            <a:spLocks noGrp="1" noChangeArrowheads="1"/>
          </p:cNvSpPr>
          <p:nvPr>
            <p:ph type="title"/>
          </p:nvPr>
        </p:nvSpPr>
        <p:spPr/>
        <p:txBody>
          <a:bodyPr/>
          <a:lstStyle/>
          <a:p>
            <a:pPr eaLnBrk="1" hangingPunct="1"/>
            <a:r>
              <a:rPr lang="en-US" altLang="en-US">
                <a:solidFill>
                  <a:srgbClr val="00B0F0"/>
                </a:solidFill>
              </a:rPr>
              <a:t>References </a:t>
            </a:r>
          </a:p>
        </p:txBody>
      </p:sp>
      <p:sp>
        <p:nvSpPr>
          <p:cNvPr id="161795" name="Content Placeholder 2">
            <a:extLst>
              <a:ext uri="{FF2B5EF4-FFF2-40B4-BE49-F238E27FC236}">
                <a16:creationId xmlns:a16="http://schemas.microsoft.com/office/drawing/2014/main" id="{21CA942C-73E4-45C4-9A17-C78332A05943}"/>
              </a:ext>
            </a:extLst>
          </p:cNvPr>
          <p:cNvSpPr>
            <a:spLocks noGrp="1" noChangeArrowheads="1"/>
          </p:cNvSpPr>
          <p:nvPr>
            <p:ph idx="1"/>
          </p:nvPr>
        </p:nvSpPr>
        <p:spPr>
          <a:xfrm>
            <a:off x="1981200" y="1274764"/>
            <a:ext cx="8229600" cy="5221287"/>
          </a:xfrm>
        </p:spPr>
        <p:txBody>
          <a:bodyPr>
            <a:normAutofit fontScale="92500"/>
          </a:bodyPr>
          <a:lstStyle/>
          <a:p>
            <a:r>
              <a:rPr lang="en-US" altLang="en-US">
                <a:solidFill>
                  <a:srgbClr val="FF0000"/>
                </a:solidFill>
              </a:rPr>
              <a:t>Removable partial prosthodontics 11</a:t>
            </a:r>
            <a:r>
              <a:rPr lang="en-US" altLang="en-US" baseline="30000">
                <a:solidFill>
                  <a:srgbClr val="FF0000"/>
                </a:solidFill>
              </a:rPr>
              <a:t>th</a:t>
            </a:r>
            <a:r>
              <a:rPr lang="en-US" altLang="en-US">
                <a:solidFill>
                  <a:srgbClr val="FF0000"/>
                </a:solidFill>
              </a:rPr>
              <a:t> edition Mc cracken</a:t>
            </a:r>
          </a:p>
          <a:p>
            <a:r>
              <a:rPr lang="en-US" altLang="en-US">
                <a:solidFill>
                  <a:srgbClr val="00B050"/>
                </a:solidFill>
              </a:rPr>
              <a:t>Clinical removable partial prosthodontics stewarts </a:t>
            </a:r>
          </a:p>
          <a:p>
            <a:r>
              <a:rPr lang="en-US" altLang="en-US">
                <a:solidFill>
                  <a:srgbClr val="FF0000"/>
                </a:solidFill>
              </a:rPr>
              <a:t>A color atlas of removable partial dentures J.C. Davenport ; R.M. Basker</a:t>
            </a:r>
          </a:p>
          <a:p>
            <a:r>
              <a:rPr lang="en-US" altLang="en-US">
                <a:solidFill>
                  <a:srgbClr val="00B050"/>
                </a:solidFill>
              </a:rPr>
              <a:t>Advanced Removable </a:t>
            </a:r>
            <a:r>
              <a:rPr lang="en-US" altLang="en-US" b="1">
                <a:solidFill>
                  <a:srgbClr val="00B050"/>
                </a:solidFill>
              </a:rPr>
              <a:t>Partial Dentures </a:t>
            </a:r>
            <a:r>
              <a:rPr lang="en-US" altLang="en-US">
                <a:solidFill>
                  <a:srgbClr val="00B050"/>
                </a:solidFill>
              </a:rPr>
              <a:t>James S. Brudvik</a:t>
            </a:r>
          </a:p>
          <a:p>
            <a:endParaRPr lang="en-US" altLang="en-US"/>
          </a:p>
          <a:p>
            <a:r>
              <a:rPr lang="en-US" altLang="en-US">
                <a:solidFill>
                  <a:srgbClr val="FF0000"/>
                </a:solidFill>
              </a:rPr>
              <a:t>Arthur M. LaVere, and Arthur J. Krol, Selection of a maior connector for the extension-base removable partial denture JPD 1973;30,102-105</a:t>
            </a:r>
          </a:p>
          <a:p>
            <a:r>
              <a:rPr lang="en-US" altLang="en-US">
                <a:solidFill>
                  <a:srgbClr val="00B050"/>
                </a:solidFill>
              </a:rPr>
              <a:t>Davis Hendersonand Thomas E. Seward Design and force distribution with removable partial dentures: A progress report JPD 1967;17,350-364</a:t>
            </a:r>
            <a:r>
              <a:rPr lang="en-US" altLang="en-US"/>
              <a:t>.</a:t>
            </a:r>
          </a:p>
        </p:txBody>
      </p:sp>
      <p:sp>
        <p:nvSpPr>
          <p:cNvPr id="161796" name="Slide Number Placeholder 4">
            <a:extLst>
              <a:ext uri="{FF2B5EF4-FFF2-40B4-BE49-F238E27FC236}">
                <a16:creationId xmlns:a16="http://schemas.microsoft.com/office/drawing/2014/main" id="{290A8F8E-A4E7-40FE-B574-A081B6DD48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1pPr>
            <a:lvl2pPr marL="742950" indent="-285750">
              <a:spcBef>
                <a:spcPct val="20000"/>
              </a:spcBef>
              <a:buFont typeface="Arial" panose="020B0604020202020204" pitchFamily="34" charset="0"/>
              <a:buChar char="–"/>
              <a:defRPr sz="20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3pPr>
            <a:lvl4pPr marL="1600200" indent="-228600">
              <a:spcBef>
                <a:spcPct val="20000"/>
              </a:spcBef>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4pPr>
            <a:lvl5pPr marL="2057400" indent="-228600">
              <a:spcBef>
                <a:spcPct val="20000"/>
              </a:spcBef>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Times New Roman" panose="02020603050405020304" pitchFamily="18" charset="0"/>
                <a:ea typeface="宋体" panose="02010600030101010101" pitchFamily="2" charset="-122"/>
                <a:sym typeface="Times New Roman" panose="02020603050405020304" pitchFamily="18" charset="0"/>
              </a:defRPr>
            </a:lvl9pPr>
          </a:lstStyle>
          <a:p>
            <a:pPr>
              <a:spcBef>
                <a:spcPct val="0"/>
              </a:spcBef>
              <a:buFontTx/>
              <a:buNone/>
            </a:pPr>
            <a:fld id="{FF6AB9F2-C415-4C9E-B887-6D101F37A875}" type="slidenum">
              <a:rPr lang="en-US" altLang="en-US" sz="1200">
                <a:solidFill>
                  <a:srgbClr val="898989"/>
                </a:solidFill>
                <a:latin typeface="Arial" panose="020B0604020202020204" pitchFamily="34" charset="0"/>
              </a:rPr>
              <a:pPr>
                <a:spcBef>
                  <a:spcPct val="0"/>
                </a:spcBef>
                <a:buFontTx/>
                <a:buNone/>
              </a:pPr>
              <a:t>68</a:t>
            </a:fld>
            <a:endParaRPr lang="zh-CN" altLang="en-US" sz="1800">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DBCDD-9353-44D5-AA14-D2C7A8F45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764" y="821635"/>
            <a:ext cx="7341258" cy="4929809"/>
          </a:xfrm>
          <a:prstGeom prst="rect">
            <a:avLst/>
          </a:prstGeom>
        </p:spPr>
      </p:pic>
    </p:spTree>
    <p:extLst>
      <p:ext uri="{BB962C8B-B14F-4D97-AF65-F5344CB8AC3E}">
        <p14:creationId xmlns:p14="http://schemas.microsoft.com/office/powerpoint/2010/main" val="3078587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A2E56D-11D3-41C3-8F6C-28F39B6DA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057" y="0"/>
            <a:ext cx="4267885" cy="6858000"/>
          </a:xfrm>
          <a:prstGeom prst="rect">
            <a:avLst/>
          </a:prstGeom>
        </p:spPr>
      </p:pic>
    </p:spTree>
    <p:extLst>
      <p:ext uri="{BB962C8B-B14F-4D97-AF65-F5344CB8AC3E}">
        <p14:creationId xmlns:p14="http://schemas.microsoft.com/office/powerpoint/2010/main" val="2377948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9CE830-F809-4ED5-8FA0-10D102BB6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703" y="0"/>
            <a:ext cx="8428593" cy="6858000"/>
          </a:xfrm>
          <a:prstGeom prst="rect">
            <a:avLst/>
          </a:prstGeom>
        </p:spPr>
      </p:pic>
    </p:spTree>
    <p:extLst>
      <p:ext uri="{BB962C8B-B14F-4D97-AF65-F5344CB8AC3E}">
        <p14:creationId xmlns:p14="http://schemas.microsoft.com/office/powerpoint/2010/main" val="1552457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3389</Words>
  <Application>Microsoft Office PowerPoint</Application>
  <PresentationFormat>Widescreen</PresentationFormat>
  <Paragraphs>181</Paragraphs>
  <Slides>68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Calibri Light</vt:lpstr>
      <vt:lpstr>Times New Roman</vt:lpstr>
      <vt:lpstr>Office Theme</vt:lpstr>
      <vt:lpstr>PowerPoint Presentation</vt:lpstr>
      <vt:lpstr>Specific Learning Objective</vt:lpstr>
      <vt:lpstr>contents</vt:lpstr>
      <vt:lpstr>Surveying diagnostic cast This is done before the treatment plan is formulated.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affecting the path of insertion:</vt:lpstr>
      <vt:lpstr>The following four factors should be considered before final path of placement is selected.</vt:lpstr>
      <vt:lpstr>1. Retentive undercuts</vt:lpstr>
      <vt:lpstr>PowerPoint Presentation</vt:lpstr>
      <vt:lpstr>PowerPoint Presentation</vt:lpstr>
      <vt:lpstr>2. Interferences</vt:lpstr>
      <vt:lpstr>Interferences in mandible</vt:lpstr>
      <vt:lpstr>PowerPoint Presentation</vt:lpstr>
      <vt:lpstr>PowerPoint Presentation</vt:lpstr>
      <vt:lpstr>PowerPoint Presentation</vt:lpstr>
      <vt:lpstr>PowerPoint Presentation</vt:lpstr>
      <vt:lpstr>PowerPoint Presentation</vt:lpstr>
      <vt:lpstr>Interferences in maxilla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Aesthetics</vt:lpstr>
      <vt:lpstr>PowerPoint Presentation</vt:lpstr>
      <vt:lpstr>PowerPoint Presentation</vt:lpstr>
      <vt:lpstr>PowerPoint Presentation</vt:lpstr>
      <vt:lpstr>4. Guiding planes</vt:lpstr>
      <vt:lpstr>PowerPoint Presentation</vt:lpstr>
      <vt:lpstr>PowerPoint Presentation</vt:lpstr>
      <vt:lpstr>PowerPoint Presentation</vt:lpstr>
      <vt:lpstr>PowerPoint Presentation</vt:lpstr>
      <vt:lpstr>NUMBER OF PATH OF  INSERTION:</vt:lpstr>
      <vt:lpstr>Tripoding or tripod marking</vt:lpstr>
      <vt:lpstr>PowerPoint Presentation</vt:lpstr>
      <vt:lpstr>PowerPoint Presentation</vt:lpstr>
      <vt:lpstr>PowerPoint Presentation</vt:lpstr>
      <vt:lpstr>PowerPoint Presentation</vt:lpstr>
      <vt:lpstr>Art portion indexing</vt:lpstr>
      <vt:lpstr>Transferring tripod marks to another cast</vt:lpstr>
      <vt:lpstr>PowerPoint Presentation</vt:lpstr>
      <vt:lpstr>Survey lines</vt:lpstr>
      <vt:lpstr>PowerPoint Presentation</vt:lpstr>
      <vt:lpstr>HIGH SURVEY LINE: From occlusal  1/3rd in NZ to occlusal 1/3rd in FZ</vt:lpstr>
      <vt:lpstr>PowerPoint Presentation</vt:lpstr>
      <vt:lpstr>PowerPoint Presentation</vt:lpstr>
      <vt:lpstr>PowerPoint Presentation</vt:lpstr>
      <vt:lpstr>Survey  of master cast</vt:lpstr>
      <vt:lpstr>blockout</vt:lpstr>
      <vt:lpstr>Technique 1.Parallel blockout</vt:lpstr>
      <vt:lpstr>PowerPoint Presentation</vt:lpstr>
      <vt:lpstr>PowerPoint Presentation</vt:lpstr>
      <vt:lpstr>2.Arbitrary blockout</vt:lpstr>
      <vt:lpstr>3.Shaped blockout</vt:lpstr>
      <vt:lpstr>relief</vt:lpstr>
      <vt:lpstr>Summary </vt:lpstr>
      <vt:lpstr>Take home message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cp:revision>
  <dcterms:created xsi:type="dcterms:W3CDTF">2022-09-24T09:31:03Z</dcterms:created>
  <dcterms:modified xsi:type="dcterms:W3CDTF">2022-09-24T09:33:42Z</dcterms:modified>
</cp:coreProperties>
</file>